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0" r:id="rId13"/>
    <p:sldId id="283" r:id="rId14"/>
    <p:sldId id="271" r:id="rId15"/>
    <p:sldId id="272" r:id="rId16"/>
    <p:sldId id="273" r:id="rId17"/>
    <p:sldId id="274" r:id="rId18"/>
    <p:sldId id="276" r:id="rId19"/>
    <p:sldId id="277" r:id="rId20"/>
    <p:sldId id="280" r:id="rId21"/>
    <p:sldId id="284" r:id="rId22"/>
    <p:sldId id="285" r:id="rId2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7" d="100"/>
          <a:sy n="177" d="100"/>
        </p:scale>
        <p:origin x="-288" y="-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30.11.20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30.11.20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30.11.20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30.11.20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46"/>
            <a:ext cx="9143999" cy="10274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0007" y="0"/>
            <a:ext cx="4743992" cy="60007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088505" cy="10205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749" y="52451"/>
            <a:ext cx="9145638" cy="9017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30.11.20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2016" y="109804"/>
            <a:ext cx="6839966" cy="483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30.11.20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8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30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32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34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36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38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40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42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44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46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48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2.jp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4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6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8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0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2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4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6.jpg"/><Relationship Id="rId9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9728" y="705612"/>
            <a:ext cx="1268095" cy="1390015"/>
            <a:chOff x="3919728" y="705612"/>
            <a:chExt cx="1268095" cy="1390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9728" y="705612"/>
              <a:ext cx="1267968" cy="1389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6756" y="764730"/>
              <a:ext cx="1073086" cy="11955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97706" y="745680"/>
              <a:ext cx="1111250" cy="1233805"/>
            </a:xfrm>
            <a:custGeom>
              <a:avLst/>
              <a:gdLst/>
              <a:ahLst/>
              <a:cxnLst/>
              <a:rect l="l" t="t" r="r" b="b"/>
              <a:pathLst>
                <a:path w="1111250" h="1233805">
                  <a:moveTo>
                    <a:pt x="0" y="1233614"/>
                  </a:moveTo>
                  <a:lnTo>
                    <a:pt x="1111186" y="1233614"/>
                  </a:lnTo>
                  <a:lnTo>
                    <a:pt x="1111186" y="0"/>
                  </a:lnTo>
                  <a:lnTo>
                    <a:pt x="0" y="0"/>
                  </a:lnTo>
                  <a:lnTo>
                    <a:pt x="0" y="123361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67180" y="2252598"/>
            <a:ext cx="6808470" cy="36735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4595" marR="1122680" algn="ctr">
              <a:lnSpc>
                <a:spcPct val="100000"/>
              </a:lnSpc>
              <a:spcBef>
                <a:spcPts val="95"/>
              </a:spcBef>
              <a:tabLst>
                <a:tab pos="3253740" algn="l"/>
              </a:tabLst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Национальное</a:t>
            </a:r>
            <a:r>
              <a:rPr sz="28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объединение  участников	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строительной  индустрии</a:t>
            </a:r>
            <a:endParaRPr sz="2800" dirty="0">
              <a:latin typeface="Times New Roman"/>
              <a:cs typeface="Times New Roman"/>
            </a:endParaRPr>
          </a:p>
          <a:p>
            <a:pPr marL="478790" marR="471170" algn="ctr">
              <a:lnSpc>
                <a:spcPct val="100000"/>
              </a:lnSpc>
              <a:spcBef>
                <a:spcPts val="2695"/>
              </a:spcBef>
            </a:pPr>
            <a:r>
              <a:rPr sz="2800" b="1" spc="-5" dirty="0" smtClean="0">
                <a:solidFill>
                  <a:srgbClr val="012F3D"/>
                </a:solidFill>
                <a:latin typeface="Times New Roman"/>
                <a:cs typeface="Times New Roman"/>
              </a:rPr>
              <a:t>Проект </a:t>
            </a:r>
            <a:r>
              <a:rPr sz="2800" b="1" spc="-10" dirty="0">
                <a:solidFill>
                  <a:srgbClr val="012F3D"/>
                </a:solidFill>
                <a:latin typeface="Times New Roman"/>
                <a:cs typeface="Times New Roman"/>
              </a:rPr>
              <a:t>реконструкции </a:t>
            </a:r>
            <a:r>
              <a:rPr sz="2800" b="1" spc="-5" dirty="0">
                <a:solidFill>
                  <a:srgbClr val="012F3D"/>
                </a:solidFill>
                <a:latin typeface="Times New Roman"/>
                <a:cs typeface="Times New Roman"/>
              </a:rPr>
              <a:t>и </a:t>
            </a:r>
            <a:r>
              <a:rPr sz="2800" b="1" spc="-10" dirty="0">
                <a:solidFill>
                  <a:srgbClr val="012F3D"/>
                </a:solidFill>
                <a:latin typeface="Times New Roman"/>
                <a:cs typeface="Times New Roman"/>
              </a:rPr>
              <a:t>реновации  трех </a:t>
            </a:r>
            <a:r>
              <a:rPr sz="2800" b="1" spc="-5" dirty="0">
                <a:solidFill>
                  <a:srgbClr val="012F3D"/>
                </a:solidFill>
                <a:latin typeface="Times New Roman"/>
                <a:cs typeface="Times New Roman"/>
              </a:rPr>
              <a:t>кварталов </a:t>
            </a:r>
            <a:r>
              <a:rPr sz="2800" b="1" spc="-10" dirty="0">
                <a:solidFill>
                  <a:srgbClr val="012F3D"/>
                </a:solidFill>
                <a:latin typeface="Times New Roman"/>
                <a:cs typeface="Times New Roman"/>
              </a:rPr>
              <a:t>жилой</a:t>
            </a:r>
            <a:r>
              <a:rPr sz="2800" b="1" spc="5" dirty="0">
                <a:solidFill>
                  <a:srgbClr val="012F3D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12F3D"/>
                </a:solidFill>
                <a:latin typeface="Times New Roman"/>
                <a:cs typeface="Times New Roman"/>
              </a:rPr>
              <a:t>застройки</a:t>
            </a:r>
            <a:endParaRPr sz="2800" dirty="0">
              <a:latin typeface="Times New Roman"/>
              <a:cs typeface="Times New Roman"/>
            </a:endParaRPr>
          </a:p>
          <a:p>
            <a:pPr marL="1270" algn="ctr">
              <a:lnSpc>
                <a:spcPts val="3325"/>
              </a:lnSpc>
            </a:pPr>
            <a:r>
              <a:rPr sz="2800" b="1" spc="-5" dirty="0">
                <a:solidFill>
                  <a:srgbClr val="012F3D"/>
                </a:solidFill>
                <a:latin typeface="Times New Roman"/>
                <a:cs typeface="Times New Roman"/>
              </a:rPr>
              <a:t>по </a:t>
            </a:r>
            <a:r>
              <a:rPr sz="2800" b="1" spc="-10" dirty="0">
                <a:solidFill>
                  <a:srgbClr val="012F3D"/>
                </a:solidFill>
                <a:latin typeface="Times New Roman"/>
                <a:cs typeface="Times New Roman"/>
              </a:rPr>
              <a:t>проспекту </a:t>
            </a:r>
            <a:r>
              <a:rPr sz="2800" b="1" spc="-5" dirty="0">
                <a:solidFill>
                  <a:srgbClr val="012F3D"/>
                </a:solidFill>
                <a:latin typeface="Times New Roman"/>
                <a:cs typeface="Times New Roman"/>
              </a:rPr>
              <a:t>Победы в городе</a:t>
            </a:r>
            <a:r>
              <a:rPr sz="2800" b="1" spc="20" dirty="0">
                <a:solidFill>
                  <a:srgbClr val="012F3D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12F3D"/>
                </a:solidFill>
                <a:latin typeface="Times New Roman"/>
                <a:cs typeface="Times New Roman"/>
              </a:rPr>
              <a:t>Копейске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5725"/>
              </a:lnSpc>
            </a:pPr>
            <a:r>
              <a:rPr sz="4800" b="1" dirty="0">
                <a:solidFill>
                  <a:srgbClr val="FFFFFF"/>
                </a:solidFill>
                <a:latin typeface="Times New Roman"/>
                <a:cs typeface="Times New Roman"/>
              </a:rPr>
              <a:t>ЗЕЛЕНЫЕ</a:t>
            </a:r>
            <a:r>
              <a:rPr sz="4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КВАРТАЛЫ</a:t>
            </a:r>
            <a:endParaRPr sz="4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124800"/>
            <a:ext cx="9144000" cy="504050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08429" y="109804"/>
            <a:ext cx="59169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Вид </a:t>
            </a:r>
            <a:r>
              <a:rPr sz="3200" spc="-5" dirty="0"/>
              <a:t>кварталов </a:t>
            </a:r>
            <a:r>
              <a:rPr sz="3200" dirty="0"/>
              <a:t>по улице</a:t>
            </a:r>
            <a:r>
              <a:rPr sz="3200" spc="-30" dirty="0"/>
              <a:t> </a:t>
            </a:r>
            <a:r>
              <a:rPr sz="3200" dirty="0"/>
              <a:t>Победа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90600" y="6203787"/>
            <a:ext cx="68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№</a:t>
            </a:r>
            <a:r>
              <a:rPr lang="ru-RU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endParaRPr lang="ru-RU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346161"/>
            <a:ext cx="9144000" cy="46751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6673" y="109804"/>
            <a:ext cx="8201659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Пристройка, надстройка </a:t>
            </a:r>
            <a:r>
              <a:rPr dirty="0"/>
              <a:t>и обстройка</a:t>
            </a:r>
            <a:r>
              <a:rPr spc="-90" dirty="0"/>
              <a:t> </a:t>
            </a:r>
            <a:r>
              <a:rPr spc="-5" dirty="0"/>
              <a:t>квартала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 flipV="1">
            <a:off x="685800" y="3613666"/>
            <a:ext cx="3616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№2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8200" y="6142947"/>
            <a:ext cx="68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№11</a:t>
            </a:r>
            <a:endParaRPr lang="ru-RU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124800"/>
            <a:ext cx="9108440" cy="511251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26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Архитектурные виды квартала </a:t>
            </a:r>
            <a:r>
              <a:rPr dirty="0"/>
              <a:t>№</a:t>
            </a:r>
            <a:r>
              <a:rPr spc="-85" dirty="0"/>
              <a:t> </a:t>
            </a:r>
            <a:r>
              <a:rPr dirty="0"/>
              <a:t>1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38200" y="6237312"/>
            <a:ext cx="68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№12</a:t>
            </a:r>
            <a:endParaRPr lang="ru-RU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94" y="1628736"/>
            <a:ext cx="9134805" cy="43205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18971" y="109804"/>
            <a:ext cx="689737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Демонстрационные виды квартала </a:t>
            </a:r>
            <a:r>
              <a:rPr dirty="0"/>
              <a:t>№</a:t>
            </a:r>
            <a:r>
              <a:rPr spc="5" dirty="0"/>
              <a:t> </a:t>
            </a:r>
            <a:r>
              <a:rPr dirty="0"/>
              <a:t>1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95963" y="3299478"/>
            <a:ext cx="55207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>
                <a:solidFill>
                  <a:srgbClr val="FF0000"/>
                </a:solidFill>
                <a:latin typeface="Trebuchet MS"/>
                <a:cs typeface="Trebuchet MS"/>
              </a:rPr>
              <a:t>№2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0600" y="6019800"/>
            <a:ext cx="68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№13</a:t>
            </a:r>
            <a:endParaRPr lang="ru-RU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2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13" y="1340827"/>
            <a:ext cx="9097518" cy="482447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26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Архитектурные виды квартала </a:t>
            </a:r>
            <a:r>
              <a:rPr dirty="0"/>
              <a:t>№</a:t>
            </a:r>
            <a:r>
              <a:rPr spc="-85" dirty="0"/>
              <a:t> </a:t>
            </a:r>
            <a:r>
              <a:rPr dirty="0"/>
              <a:t>1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5800" y="6316075"/>
            <a:ext cx="4240360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№14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340700"/>
            <a:ext cx="9143999" cy="453656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69745" y="109804"/>
            <a:ext cx="61956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Обустройство </a:t>
            </a:r>
            <a:r>
              <a:rPr spc="-5" dirty="0"/>
              <a:t>дворов квартала </a:t>
            </a:r>
            <a:r>
              <a:rPr dirty="0"/>
              <a:t>№</a:t>
            </a:r>
            <a:r>
              <a:rPr spc="-70" dirty="0"/>
              <a:t> </a:t>
            </a:r>
            <a:r>
              <a:rPr dirty="0"/>
              <a:t>1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2000" y="6078194"/>
            <a:ext cx="3992204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№15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35" y="1124800"/>
            <a:ext cx="9132824" cy="504050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18971" y="109804"/>
            <a:ext cx="689737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Демонстрационные виды квартала </a:t>
            </a:r>
            <a:r>
              <a:rPr dirty="0"/>
              <a:t>№</a:t>
            </a:r>
            <a:r>
              <a:rPr spc="5" dirty="0"/>
              <a:t> </a:t>
            </a:r>
            <a:r>
              <a:rPr dirty="0"/>
              <a:t>2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2000" y="6355831"/>
            <a:ext cx="4009837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№16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76" y="1143000"/>
            <a:ext cx="9143999" cy="489648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26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Архитектурные виды квартала </a:t>
            </a:r>
            <a:r>
              <a:rPr dirty="0"/>
              <a:t>№</a:t>
            </a:r>
            <a:r>
              <a:rPr spc="-85" dirty="0"/>
              <a:t> </a:t>
            </a:r>
            <a:r>
              <a:rPr dirty="0"/>
              <a:t>2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21259" y="6118264"/>
            <a:ext cx="3857437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№17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667" y="913853"/>
            <a:ext cx="9127332" cy="52514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18971" y="109804"/>
            <a:ext cx="689737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Демонстрационные виды квартала </a:t>
            </a:r>
            <a:r>
              <a:rPr dirty="0"/>
              <a:t>№</a:t>
            </a:r>
            <a:r>
              <a:rPr spc="5" dirty="0"/>
              <a:t> </a:t>
            </a:r>
            <a:r>
              <a:rPr dirty="0"/>
              <a:t>3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5800" y="6326014"/>
            <a:ext cx="4314637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№18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7748" y="1340827"/>
            <a:ext cx="9143999" cy="468045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26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Архитектурные виды квартала </a:t>
            </a:r>
            <a:r>
              <a:rPr dirty="0"/>
              <a:t>№</a:t>
            </a:r>
            <a:r>
              <a:rPr spc="-85" dirty="0"/>
              <a:t> </a:t>
            </a:r>
            <a:r>
              <a:rPr dirty="0"/>
              <a:t>3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685800" y="6198090"/>
            <a:ext cx="3457763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№19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7819" y="-63562"/>
            <a:ext cx="9145905" cy="6858000"/>
            <a:chOff x="-749" y="0"/>
            <a:chExt cx="9145638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4190" y="932031"/>
            <a:ext cx="9143999" cy="496849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16761" y="109804"/>
            <a:ext cx="66992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Существующая </a:t>
            </a:r>
            <a:r>
              <a:rPr sz="3200" dirty="0"/>
              <a:t>застройка</a:t>
            </a:r>
            <a:r>
              <a:rPr sz="3200" spc="-35" dirty="0"/>
              <a:t> </a:t>
            </a:r>
            <a:r>
              <a:rPr sz="3200" spc="-5" dirty="0"/>
              <a:t>квартала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object 9"/>
          <p:cNvSpPr txBox="1">
            <a:spLocks noGrp="1"/>
          </p:cNvSpPr>
          <p:nvPr/>
        </p:nvSpPr>
        <p:spPr>
          <a:xfrm>
            <a:off x="3779520" y="3345644"/>
            <a:ext cx="158496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300" b="0" i="0" kern="1200">
                <a:solidFill>
                  <a:srgbClr val="585858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330"/>
              </a:lnSpc>
            </a:pPr>
            <a:r>
              <a:rPr lang="ru-RU" spc="-55" dirty="0" smtClean="0">
                <a:latin typeface="Trebuchet MS"/>
                <a:cs typeface="Trebuchet MS"/>
              </a:rPr>
              <a:t>№44</a:t>
            </a:r>
            <a:endParaRPr spc="-55" dirty="0">
              <a:latin typeface="Trebuchet MS"/>
              <a:cs typeface="Trebuchet MS"/>
            </a:endParaRPr>
          </a:p>
        </p:txBody>
      </p:sp>
      <p:sp>
        <p:nvSpPr>
          <p:cNvPr id="13" name="object 9"/>
          <p:cNvSpPr txBox="1">
            <a:spLocks noGrp="1"/>
          </p:cNvSpPr>
          <p:nvPr/>
        </p:nvSpPr>
        <p:spPr>
          <a:xfrm>
            <a:off x="3931920" y="3498044"/>
            <a:ext cx="158496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300" b="0" i="0" kern="1200">
                <a:solidFill>
                  <a:srgbClr val="585858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330"/>
              </a:lnSpc>
            </a:pPr>
            <a:r>
              <a:rPr lang="ru-RU" spc="-55" dirty="0" smtClean="0">
                <a:latin typeface="Trebuchet MS"/>
                <a:cs typeface="Trebuchet MS"/>
              </a:rPr>
              <a:t>№44</a:t>
            </a:r>
            <a:endParaRPr spc="-55" dirty="0">
              <a:latin typeface="Trebuchet MS"/>
              <a:cs typeface="Trebuchet MS"/>
            </a:endParaRPr>
          </a:p>
        </p:txBody>
      </p:sp>
      <p:sp>
        <p:nvSpPr>
          <p:cNvPr id="14" name="object 9"/>
          <p:cNvSpPr txBox="1">
            <a:spLocks noGrp="1"/>
          </p:cNvSpPr>
          <p:nvPr/>
        </p:nvSpPr>
        <p:spPr>
          <a:xfrm>
            <a:off x="4084320" y="3650444"/>
            <a:ext cx="158496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300" b="0" i="0" kern="1200">
                <a:solidFill>
                  <a:srgbClr val="585858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330"/>
              </a:lnSpc>
            </a:pPr>
            <a:r>
              <a:rPr lang="ru-RU" spc="-55" dirty="0" smtClean="0">
                <a:latin typeface="Trebuchet MS"/>
                <a:cs typeface="Trebuchet MS"/>
              </a:rPr>
              <a:t>№44</a:t>
            </a:r>
            <a:endParaRPr spc="-55" dirty="0">
              <a:latin typeface="Trebuchet MS"/>
              <a:cs typeface="Trebuchet M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152" y="6198090"/>
            <a:ext cx="55207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№2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835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268818"/>
            <a:ext cx="9143999" cy="475246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69745" y="109804"/>
            <a:ext cx="61956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Обустройство </a:t>
            </a:r>
            <a:r>
              <a:rPr spc="-5" dirty="0"/>
              <a:t>дворов квартала </a:t>
            </a:r>
            <a:r>
              <a:rPr dirty="0"/>
              <a:t>№</a:t>
            </a:r>
            <a:r>
              <a:rPr spc="-70" dirty="0"/>
              <a:t> </a:t>
            </a:r>
            <a:r>
              <a:rPr dirty="0"/>
              <a:t>3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38200" y="6198090"/>
            <a:ext cx="868004" cy="27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№20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69745" y="109804"/>
            <a:ext cx="619569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5" dirty="0" smtClean="0"/>
              <a:t>Технико-экономические показатели</a:t>
            </a:r>
            <a:endParaRPr dirty="0"/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" y="1143000"/>
            <a:ext cx="9055652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98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Приложение№7-Копейск0401+ (перетянутый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5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767" y="1124800"/>
            <a:ext cx="9127232" cy="504050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16761" y="109804"/>
            <a:ext cx="66992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Существующая </a:t>
            </a:r>
            <a:r>
              <a:rPr sz="3200" dirty="0"/>
              <a:t>застройка</a:t>
            </a:r>
            <a:r>
              <a:rPr sz="3200" spc="-35" dirty="0"/>
              <a:t> </a:t>
            </a:r>
            <a:r>
              <a:rPr sz="3200" spc="-5" dirty="0"/>
              <a:t>квартала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0044" y="6327613"/>
            <a:ext cx="552074" cy="276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№3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2946" y="19021"/>
            <a:ext cx="9145638" cy="6858000"/>
            <a:chOff x="-749" y="0"/>
            <a:chExt cx="9145638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16761" y="109804"/>
            <a:ext cx="66992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Существующая </a:t>
            </a:r>
            <a:r>
              <a:rPr sz="3200" dirty="0"/>
              <a:t>застройка</a:t>
            </a:r>
            <a:r>
              <a:rPr sz="3200" spc="-35" dirty="0"/>
              <a:t> </a:t>
            </a:r>
            <a:r>
              <a:rPr sz="3200" spc="-5" dirty="0"/>
              <a:t>квартала</a:t>
            </a:r>
            <a:endParaRPr sz="3200"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124800"/>
            <a:ext cx="9144000" cy="50405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2000" y="6327613"/>
            <a:ext cx="552074" cy="276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№4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19021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268818"/>
            <a:ext cx="9143999" cy="489648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16761" y="109804"/>
            <a:ext cx="66992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Существующая </a:t>
            </a:r>
            <a:r>
              <a:rPr sz="3200" dirty="0"/>
              <a:t>застройка</a:t>
            </a:r>
            <a:r>
              <a:rPr sz="3200" spc="-35" dirty="0"/>
              <a:t> </a:t>
            </a:r>
            <a:r>
              <a:rPr sz="3200" spc="-5" dirty="0"/>
              <a:t>квартала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2000" y="6327613"/>
            <a:ext cx="552074" cy="276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z="2000" spc="-55" dirty="0" smtClean="0">
                <a:solidFill>
                  <a:srgbClr val="FF0000"/>
                </a:solidFill>
                <a:latin typeface="Trebuchet MS"/>
                <a:cs typeface="Trebuchet MS"/>
              </a:rPr>
              <a:t>№5</a:t>
            </a:r>
            <a:endParaRPr lang="ru-RU" sz="2000" spc="-55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7748" y="1193761"/>
            <a:ext cx="9143999" cy="504355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flipV="1">
            <a:off x="4313596" y="3558523"/>
            <a:ext cx="639404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1330"/>
              </a:lnSpc>
            </a:pPr>
            <a:r>
              <a:rPr lang="ru-RU" spc="-55" dirty="0" smtClean="0">
                <a:solidFill>
                  <a:srgbClr val="585858"/>
                </a:solidFill>
                <a:latin typeface="Trebuchet MS"/>
                <a:cs typeface="Trebuchet MS"/>
              </a:rPr>
              <a:t>№3</a:t>
            </a:r>
            <a:endParaRPr lang="ru-RU" spc="-55" dirty="0">
              <a:solidFill>
                <a:srgbClr val="585858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772780"/>
            <a:ext cx="9144000" cy="430644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18386" y="109804"/>
            <a:ext cx="70961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Ситуационный </a:t>
            </a:r>
            <a:r>
              <a:rPr sz="3200" spc="-5" dirty="0"/>
              <a:t>план </a:t>
            </a:r>
            <a:r>
              <a:rPr sz="3200" dirty="0"/>
              <a:t>в системе</a:t>
            </a:r>
            <a:r>
              <a:rPr sz="3200" spc="-60" dirty="0"/>
              <a:t> </a:t>
            </a:r>
            <a:r>
              <a:rPr sz="3200" spc="-5" dirty="0"/>
              <a:t>центра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556766"/>
            <a:ext cx="9144000" cy="39612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15334" y="109804"/>
            <a:ext cx="21037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ГЕНПЛАН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49" y="0"/>
            <a:ext cx="9145905" cy="6858000"/>
            <a:chOff x="-749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"/>
              <a:ext cx="9143999" cy="102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07" y="0"/>
              <a:ext cx="4743992" cy="600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505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49" y="52451"/>
              <a:ext cx="9145638" cy="901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90044" cy="6596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962404"/>
            <a:ext cx="9144000" cy="340398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59989" y="109804"/>
            <a:ext cx="38138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Транспортная</a:t>
            </a:r>
            <a:r>
              <a:rPr sz="3200" spc="-55" dirty="0"/>
              <a:t> </a:t>
            </a:r>
            <a:r>
              <a:rPr sz="3200" dirty="0"/>
              <a:t>схема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268" y="6327613"/>
            <a:ext cx="1153541" cy="51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125</Words>
  <Application>Microsoft Macintosh PowerPoint</Application>
  <PresentationFormat>On-screen Show (4:3)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Calibri</vt:lpstr>
      <vt:lpstr>Trebuchet MS</vt:lpstr>
      <vt:lpstr>Office Theme</vt:lpstr>
      <vt:lpstr>PowerPoint Presentation</vt:lpstr>
      <vt:lpstr>Существующая застройка квартала</vt:lpstr>
      <vt:lpstr>Существующая застройка квартала</vt:lpstr>
      <vt:lpstr>Существующая застройка квартала</vt:lpstr>
      <vt:lpstr>Существующая застройка квартала</vt:lpstr>
      <vt:lpstr>PowerPoint Presentation</vt:lpstr>
      <vt:lpstr>Ситуационный план в системе центра</vt:lpstr>
      <vt:lpstr>ГЕНПЛАН</vt:lpstr>
      <vt:lpstr>Транспортная схема</vt:lpstr>
      <vt:lpstr>Вид кварталов по улице Победа</vt:lpstr>
      <vt:lpstr>Пристройка, надстройка и обстройка квартала</vt:lpstr>
      <vt:lpstr>Архитектурные виды квартала № 1</vt:lpstr>
      <vt:lpstr>Демонстрационные виды квартала № 1</vt:lpstr>
      <vt:lpstr>Архитектурные виды квартала № 1</vt:lpstr>
      <vt:lpstr>Обустройство дворов квартала № 1</vt:lpstr>
      <vt:lpstr>Демонстрационные виды квартала № 2</vt:lpstr>
      <vt:lpstr>Архитектурные виды квартала № 2</vt:lpstr>
      <vt:lpstr>Демонстрационные виды квартала № 3</vt:lpstr>
      <vt:lpstr>Архитектурные виды квартала № 3</vt:lpstr>
      <vt:lpstr>Обустройство дворов квартала № 3</vt:lpstr>
      <vt:lpstr>Технико-экономические показатели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Желяев</dc:creator>
  <cp:lastModifiedBy>Mac</cp:lastModifiedBy>
  <cp:revision>6</cp:revision>
  <dcterms:created xsi:type="dcterms:W3CDTF">2020-10-05T07:54:45Z</dcterms:created>
  <dcterms:modified xsi:type="dcterms:W3CDTF">2020-11-30T18:14:27Z</dcterms:modified>
</cp:coreProperties>
</file>