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90" r:id="rId3"/>
    <p:sldId id="337" r:id="rId4"/>
    <p:sldId id="336" r:id="rId5"/>
    <p:sldId id="338" r:id="rId6"/>
    <p:sldId id="305" r:id="rId7"/>
    <p:sldId id="295" r:id="rId8"/>
    <p:sldId id="298" r:id="rId9"/>
    <p:sldId id="299" r:id="rId10"/>
    <p:sldId id="310" r:id="rId11"/>
    <p:sldId id="296" r:id="rId12"/>
    <p:sldId id="312" r:id="rId13"/>
    <p:sldId id="314" r:id="rId14"/>
    <p:sldId id="342" r:id="rId15"/>
    <p:sldId id="306" r:id="rId16"/>
    <p:sldId id="34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713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8" autoAdjust="0"/>
    <p:restoredTop sz="95091" autoAdjust="0"/>
  </p:normalViewPr>
  <p:slideViewPr>
    <p:cSldViewPr>
      <p:cViewPr varScale="1">
        <p:scale>
          <a:sx n="110" d="100"/>
          <a:sy n="110" d="100"/>
        </p:scale>
        <p:origin x="18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1B5AF-50D4-4D4D-9675-A69B77D69628}" type="doc">
      <dgm:prSet loTypeId="urn:microsoft.com/office/officeart/2009/layout/CircleArrowProcess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77934D5-2327-4E93-96BC-97CADCA7062F}">
      <dgm:prSet phldrT="[Текст]" custT="1"/>
      <dgm:spPr/>
      <dgm:t>
        <a:bodyPr/>
        <a:lstStyle/>
        <a:p>
          <a:r>
            <a:rPr lang="ru-RU" sz="2000" b="1" i="0" dirty="0">
              <a:solidFill>
                <a:schemeClr val="bg1">
                  <a:lumMod val="85000"/>
                </a:schemeClr>
              </a:solidFill>
              <a:latin typeface="+mn-lt"/>
              <a:cs typeface="Courier New"/>
            </a:rPr>
            <a:t>Средства организаций и «лесная» квота граждан</a:t>
          </a:r>
        </a:p>
      </dgm:t>
    </dgm:pt>
    <dgm:pt modelId="{71CABC16-5942-4D9D-887C-610BF681F90B}" type="parTrans" cxnId="{4C3F2E34-CEF2-4F2C-A6B7-202228A6A0A9}">
      <dgm:prSet/>
      <dgm:spPr/>
      <dgm:t>
        <a:bodyPr/>
        <a:lstStyle/>
        <a:p>
          <a:endParaRPr lang="ru-RU"/>
        </a:p>
      </dgm:t>
    </dgm:pt>
    <dgm:pt modelId="{45F55834-9FB9-4191-9FBB-5B7B315B8436}" type="sibTrans" cxnId="{4C3F2E34-CEF2-4F2C-A6B7-202228A6A0A9}">
      <dgm:prSet/>
      <dgm:spPr/>
      <dgm:t>
        <a:bodyPr/>
        <a:lstStyle/>
        <a:p>
          <a:endParaRPr lang="ru-RU"/>
        </a:p>
      </dgm:t>
    </dgm:pt>
    <dgm:pt modelId="{D5FCB5C3-ECD1-4595-B2CC-9584EB4DC718}">
      <dgm:prSet phldrT="[Текст]" custT="1"/>
      <dgm:spPr/>
      <dgm:t>
        <a:bodyPr/>
        <a:lstStyle/>
        <a:p>
          <a:r>
            <a:rPr lang="ru-RU" sz="2400" b="1" i="0" dirty="0">
              <a:solidFill>
                <a:schemeClr val="bg1">
                  <a:lumMod val="85000"/>
                </a:schemeClr>
              </a:solidFill>
              <a:latin typeface="+mn-lt"/>
              <a:cs typeface="Courier New"/>
            </a:rPr>
            <a:t>ЦЕЛЕВОЙ фонд СПОК</a:t>
          </a:r>
        </a:p>
      </dgm:t>
    </dgm:pt>
    <dgm:pt modelId="{28A59887-B86B-4E05-B781-3162340FEA34}" type="parTrans" cxnId="{7A60F0CD-7CA3-40C7-B653-BF4DAE355640}">
      <dgm:prSet/>
      <dgm:spPr/>
      <dgm:t>
        <a:bodyPr/>
        <a:lstStyle/>
        <a:p>
          <a:endParaRPr lang="ru-RU"/>
        </a:p>
      </dgm:t>
    </dgm:pt>
    <dgm:pt modelId="{7E8D1D4D-02BE-4AC3-BA24-EAD96DB711B3}" type="sibTrans" cxnId="{7A60F0CD-7CA3-40C7-B653-BF4DAE355640}">
      <dgm:prSet/>
      <dgm:spPr/>
      <dgm:t>
        <a:bodyPr/>
        <a:lstStyle/>
        <a:p>
          <a:endParaRPr lang="ru-RU"/>
        </a:p>
      </dgm:t>
    </dgm:pt>
    <dgm:pt modelId="{B9369AE2-E3B4-467D-91D8-8F1362CF8F4B}">
      <dgm:prSet phldrT="[Текст]" custT="1"/>
      <dgm:spPr/>
      <dgm:t>
        <a:bodyPr/>
        <a:lstStyle/>
        <a:p>
          <a:endParaRPr lang="ru-RU" sz="2000" b="1" i="0" dirty="0">
            <a:solidFill>
              <a:schemeClr val="bg1">
                <a:lumMod val="85000"/>
              </a:schemeClr>
            </a:solidFill>
            <a:latin typeface="+mn-lt"/>
            <a:cs typeface="Courier New"/>
          </a:endParaRPr>
        </a:p>
        <a:p>
          <a:r>
            <a:rPr lang="ru-RU" sz="2000" b="1" i="0" dirty="0">
              <a:solidFill>
                <a:schemeClr val="bg1">
                  <a:lumMod val="85000"/>
                </a:schemeClr>
              </a:solidFill>
              <a:latin typeface="+mn-lt"/>
              <a:cs typeface="Courier New"/>
            </a:rPr>
            <a:t>Строительство жилья, объектов ЖКХ и социальной инфраструктуры</a:t>
          </a:r>
        </a:p>
      </dgm:t>
    </dgm:pt>
    <dgm:pt modelId="{E81D88E6-F421-4FF0-9171-9426B2991969}" type="parTrans" cxnId="{229B048F-7D7D-4016-B0BD-1646228C5CE6}">
      <dgm:prSet/>
      <dgm:spPr/>
      <dgm:t>
        <a:bodyPr/>
        <a:lstStyle/>
        <a:p>
          <a:endParaRPr lang="ru-RU"/>
        </a:p>
      </dgm:t>
    </dgm:pt>
    <dgm:pt modelId="{AF9F55D5-7B24-4DA0-9233-CAACFC9EFB82}" type="sibTrans" cxnId="{229B048F-7D7D-4016-B0BD-1646228C5CE6}">
      <dgm:prSet/>
      <dgm:spPr/>
      <dgm:t>
        <a:bodyPr/>
        <a:lstStyle/>
        <a:p>
          <a:endParaRPr lang="ru-RU"/>
        </a:p>
      </dgm:t>
    </dgm:pt>
    <dgm:pt modelId="{67258B41-40E0-45D5-B1D8-549A5CF772D5}" type="pres">
      <dgm:prSet presAssocID="{4D91B5AF-50D4-4D4D-9675-A69B77D6962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9CF4E93-BC96-44F1-AD05-4ABFD65C9222}" type="pres">
      <dgm:prSet presAssocID="{977934D5-2327-4E93-96BC-97CADCA7062F}" presName="Accent1" presStyleCnt="0"/>
      <dgm:spPr/>
    </dgm:pt>
    <dgm:pt modelId="{627D631D-980C-42A9-913F-D642A25B47E6}" type="pres">
      <dgm:prSet presAssocID="{977934D5-2327-4E93-96BC-97CADCA7062F}" presName="Accent" presStyleLbl="node1" presStyleIdx="0" presStyleCnt="3" custScaleX="377342"/>
      <dgm:spPr/>
    </dgm:pt>
    <dgm:pt modelId="{6CA4B4FE-90C5-4A0F-B75B-822A0F06CDA4}" type="pres">
      <dgm:prSet presAssocID="{977934D5-2327-4E93-96BC-97CADCA7062F}" presName="Parent1" presStyleLbl="revTx" presStyleIdx="0" presStyleCnt="3" custScaleX="598023" custScaleY="3090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83F29-8DD2-4713-A949-C37A23A61DBD}" type="pres">
      <dgm:prSet presAssocID="{D5FCB5C3-ECD1-4595-B2CC-9584EB4DC718}" presName="Accent2" presStyleCnt="0"/>
      <dgm:spPr/>
    </dgm:pt>
    <dgm:pt modelId="{47264814-99E8-4D3E-B1F4-932B572D12D3}" type="pres">
      <dgm:prSet presAssocID="{D5FCB5C3-ECD1-4595-B2CC-9584EB4DC718}" presName="Accent" presStyleLbl="node1" presStyleIdx="1" presStyleCnt="3" custScaleX="319371"/>
      <dgm:spPr/>
    </dgm:pt>
    <dgm:pt modelId="{9F17B732-5748-4DE0-A8A5-EC3B17364527}" type="pres">
      <dgm:prSet presAssocID="{D5FCB5C3-ECD1-4595-B2CC-9584EB4DC718}" presName="Parent2" presStyleLbl="revTx" presStyleIdx="1" presStyleCnt="3" custScaleX="6063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916EA-5514-4661-BD12-EAB0F430B810}" type="pres">
      <dgm:prSet presAssocID="{B9369AE2-E3B4-467D-91D8-8F1362CF8F4B}" presName="Accent3" presStyleCnt="0"/>
      <dgm:spPr/>
    </dgm:pt>
    <dgm:pt modelId="{02D38B81-A06C-4934-B8AF-C682293C90F8}" type="pres">
      <dgm:prSet presAssocID="{B9369AE2-E3B4-467D-91D8-8F1362CF8F4B}" presName="Accent" presStyleLbl="node1" presStyleIdx="2" presStyleCnt="3" custScaleX="306395"/>
      <dgm:spPr/>
    </dgm:pt>
    <dgm:pt modelId="{BBB02B3A-C3FE-44A5-B0A5-7A41E045B89D}" type="pres">
      <dgm:prSet presAssocID="{B9369AE2-E3B4-467D-91D8-8F1362CF8F4B}" presName="Parent3" presStyleLbl="revTx" presStyleIdx="2" presStyleCnt="3" custScaleX="406872" custScaleY="1942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9B048F-7D7D-4016-B0BD-1646228C5CE6}" srcId="{4D91B5AF-50D4-4D4D-9675-A69B77D69628}" destId="{B9369AE2-E3B4-467D-91D8-8F1362CF8F4B}" srcOrd="2" destOrd="0" parTransId="{E81D88E6-F421-4FF0-9171-9426B2991969}" sibTransId="{AF9F55D5-7B24-4DA0-9233-CAACFC9EFB82}"/>
    <dgm:cxn modelId="{0614B868-9516-4D3F-BD3F-A5F2911F0480}" type="presOf" srcId="{977934D5-2327-4E93-96BC-97CADCA7062F}" destId="{6CA4B4FE-90C5-4A0F-B75B-822A0F06CDA4}" srcOrd="0" destOrd="0" presId="urn:microsoft.com/office/officeart/2009/layout/CircleArrowProcess"/>
    <dgm:cxn modelId="{BD82D26A-2A7B-4335-A5F4-5C4CFC056D4A}" type="presOf" srcId="{4D91B5AF-50D4-4D4D-9675-A69B77D69628}" destId="{67258B41-40E0-45D5-B1D8-549A5CF772D5}" srcOrd="0" destOrd="0" presId="urn:microsoft.com/office/officeart/2009/layout/CircleArrowProcess"/>
    <dgm:cxn modelId="{FBE0AFA1-B71D-4EA4-997E-FD6BBF49C3E5}" type="presOf" srcId="{B9369AE2-E3B4-467D-91D8-8F1362CF8F4B}" destId="{BBB02B3A-C3FE-44A5-B0A5-7A41E045B89D}" srcOrd="0" destOrd="0" presId="urn:microsoft.com/office/officeart/2009/layout/CircleArrowProcess"/>
    <dgm:cxn modelId="{4C3F2E34-CEF2-4F2C-A6B7-202228A6A0A9}" srcId="{4D91B5AF-50D4-4D4D-9675-A69B77D69628}" destId="{977934D5-2327-4E93-96BC-97CADCA7062F}" srcOrd="0" destOrd="0" parTransId="{71CABC16-5942-4D9D-887C-610BF681F90B}" sibTransId="{45F55834-9FB9-4191-9FBB-5B7B315B8436}"/>
    <dgm:cxn modelId="{7D023714-FB2F-4FA0-8B9A-F57CEAEA961D}" type="presOf" srcId="{D5FCB5C3-ECD1-4595-B2CC-9584EB4DC718}" destId="{9F17B732-5748-4DE0-A8A5-EC3B17364527}" srcOrd="0" destOrd="0" presId="urn:microsoft.com/office/officeart/2009/layout/CircleArrowProcess"/>
    <dgm:cxn modelId="{7A60F0CD-7CA3-40C7-B653-BF4DAE355640}" srcId="{4D91B5AF-50D4-4D4D-9675-A69B77D69628}" destId="{D5FCB5C3-ECD1-4595-B2CC-9584EB4DC718}" srcOrd="1" destOrd="0" parTransId="{28A59887-B86B-4E05-B781-3162340FEA34}" sibTransId="{7E8D1D4D-02BE-4AC3-BA24-EAD96DB711B3}"/>
    <dgm:cxn modelId="{4CF76196-295C-4FF0-B5B3-9CDE2775C4E1}" type="presParOf" srcId="{67258B41-40E0-45D5-B1D8-549A5CF772D5}" destId="{19CF4E93-BC96-44F1-AD05-4ABFD65C9222}" srcOrd="0" destOrd="0" presId="urn:microsoft.com/office/officeart/2009/layout/CircleArrowProcess"/>
    <dgm:cxn modelId="{3BA44608-816B-4BE4-884A-B9D36F3590F7}" type="presParOf" srcId="{19CF4E93-BC96-44F1-AD05-4ABFD65C9222}" destId="{627D631D-980C-42A9-913F-D642A25B47E6}" srcOrd="0" destOrd="0" presId="urn:microsoft.com/office/officeart/2009/layout/CircleArrowProcess"/>
    <dgm:cxn modelId="{1A87172E-4833-4866-BE18-F016356E11E9}" type="presParOf" srcId="{67258B41-40E0-45D5-B1D8-549A5CF772D5}" destId="{6CA4B4FE-90C5-4A0F-B75B-822A0F06CDA4}" srcOrd="1" destOrd="0" presId="urn:microsoft.com/office/officeart/2009/layout/CircleArrowProcess"/>
    <dgm:cxn modelId="{7BF3C10A-7E3B-4416-BD5C-262F7EFB72E0}" type="presParOf" srcId="{67258B41-40E0-45D5-B1D8-549A5CF772D5}" destId="{2C283F29-8DD2-4713-A949-C37A23A61DBD}" srcOrd="2" destOrd="0" presId="urn:microsoft.com/office/officeart/2009/layout/CircleArrowProcess"/>
    <dgm:cxn modelId="{D7418F1B-75A7-4F0F-B26E-27CF3A66153F}" type="presParOf" srcId="{2C283F29-8DD2-4713-A949-C37A23A61DBD}" destId="{47264814-99E8-4D3E-B1F4-932B572D12D3}" srcOrd="0" destOrd="0" presId="urn:microsoft.com/office/officeart/2009/layout/CircleArrowProcess"/>
    <dgm:cxn modelId="{52F18C87-209D-46C9-BBC8-B87C4F4DC83B}" type="presParOf" srcId="{67258B41-40E0-45D5-B1D8-549A5CF772D5}" destId="{9F17B732-5748-4DE0-A8A5-EC3B17364527}" srcOrd="3" destOrd="0" presId="urn:microsoft.com/office/officeart/2009/layout/CircleArrowProcess"/>
    <dgm:cxn modelId="{4CCCC8F5-C635-4853-8368-1D4889908012}" type="presParOf" srcId="{67258B41-40E0-45D5-B1D8-549A5CF772D5}" destId="{A9C916EA-5514-4661-BD12-EAB0F430B810}" srcOrd="4" destOrd="0" presId="urn:microsoft.com/office/officeart/2009/layout/CircleArrowProcess"/>
    <dgm:cxn modelId="{EAD15CDE-E459-4681-A41F-C7135914090C}" type="presParOf" srcId="{A9C916EA-5514-4661-BD12-EAB0F430B810}" destId="{02D38B81-A06C-4934-B8AF-C682293C90F8}" srcOrd="0" destOrd="0" presId="urn:microsoft.com/office/officeart/2009/layout/CircleArrowProcess"/>
    <dgm:cxn modelId="{B95357C7-CD2F-4B2C-9B62-86C7A44222F5}" type="presParOf" srcId="{67258B41-40E0-45D5-B1D8-549A5CF772D5}" destId="{BBB02B3A-C3FE-44A5-B0A5-7A41E045B89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D631D-980C-42A9-913F-D642A25B47E6}">
      <dsp:nvSpPr>
        <dsp:cNvPr id="0" name=""/>
        <dsp:cNvSpPr/>
      </dsp:nvSpPr>
      <dsp:spPr>
        <a:xfrm>
          <a:off x="-175945" y="0"/>
          <a:ext cx="7193141" cy="190655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4B4FE-90C5-4A0F-B75B-822A0F06CDA4}">
      <dsp:nvSpPr>
        <dsp:cNvPr id="0" name=""/>
        <dsp:cNvSpPr/>
      </dsp:nvSpPr>
      <dsp:spPr>
        <a:xfrm>
          <a:off x="251122" y="134927"/>
          <a:ext cx="6334709" cy="1636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>
              <a:solidFill>
                <a:schemeClr val="bg1">
                  <a:lumMod val="85000"/>
                </a:schemeClr>
              </a:solidFill>
              <a:latin typeface="+mn-lt"/>
              <a:cs typeface="Courier New"/>
            </a:rPr>
            <a:t>Средства организаций и «лесная» квота граждан</a:t>
          </a:r>
        </a:p>
      </dsp:txBody>
      <dsp:txXfrm>
        <a:off x="251122" y="134927"/>
        <a:ext cx="6334709" cy="1636304"/>
      </dsp:txXfrm>
    </dsp:sp>
    <dsp:sp modelId="{47264814-99E8-4D3E-B1F4-932B572D12D3}">
      <dsp:nvSpPr>
        <dsp:cNvPr id="0" name=""/>
        <dsp:cNvSpPr/>
      </dsp:nvSpPr>
      <dsp:spPr>
        <a:xfrm>
          <a:off x="-152863" y="1095457"/>
          <a:ext cx="6088059" cy="190655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7B732-5748-4DE0-A8A5-EC3B17364527}">
      <dsp:nvSpPr>
        <dsp:cNvPr id="0" name=""/>
        <dsp:cNvSpPr/>
      </dsp:nvSpPr>
      <dsp:spPr>
        <a:xfrm>
          <a:off x="-320450" y="1790118"/>
          <a:ext cx="6423232" cy="529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>
              <a:solidFill>
                <a:schemeClr val="bg1">
                  <a:lumMod val="85000"/>
                </a:schemeClr>
              </a:solidFill>
              <a:latin typeface="+mn-lt"/>
              <a:cs typeface="Courier New"/>
            </a:rPr>
            <a:t>ЦЕЛЕВОЙ фонд СПОК</a:t>
          </a:r>
        </a:p>
      </dsp:txBody>
      <dsp:txXfrm>
        <a:off x="-320450" y="1790118"/>
        <a:ext cx="6423232" cy="529510"/>
      </dsp:txXfrm>
    </dsp:sp>
    <dsp:sp modelId="{02D38B81-A06C-4934-B8AF-C682293C90F8}">
      <dsp:nvSpPr>
        <dsp:cNvPr id="0" name=""/>
        <dsp:cNvSpPr/>
      </dsp:nvSpPr>
      <dsp:spPr>
        <a:xfrm>
          <a:off x="913022" y="2322005"/>
          <a:ext cx="5018068" cy="163843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02B3A-C3FE-44A5-B0A5-7A41E045B89D}">
      <dsp:nvSpPr>
        <dsp:cNvPr id="0" name=""/>
        <dsp:cNvSpPr/>
      </dsp:nvSpPr>
      <dsp:spPr>
        <a:xfrm>
          <a:off x="1266035" y="2644097"/>
          <a:ext cx="4309894" cy="1028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0" kern="1200" dirty="0">
            <a:solidFill>
              <a:schemeClr val="bg1">
                <a:lumMod val="85000"/>
              </a:schemeClr>
            </a:solidFill>
            <a:latin typeface="+mn-lt"/>
            <a:cs typeface="Courier New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>
              <a:solidFill>
                <a:schemeClr val="bg1">
                  <a:lumMod val="85000"/>
                </a:schemeClr>
              </a:solidFill>
              <a:latin typeface="+mn-lt"/>
              <a:cs typeface="Courier New"/>
            </a:rPr>
            <a:t>Строительство жилья, объектов ЖКХ и социальной инфраструктуры</a:t>
          </a:r>
        </a:p>
      </dsp:txBody>
      <dsp:txXfrm>
        <a:off x="1266035" y="2644097"/>
        <a:ext cx="4309894" cy="1028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6A1B4A7-9890-40BC-BC0F-9051DDD722C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F27EC4-35AA-470F-919E-931F54A2DA18}" type="slidenum">
              <a:rPr lang="en-US" altLang="ru-RU" sz="1200"/>
              <a:pPr/>
              <a:t>1</a:t>
            </a:fld>
            <a:endParaRPr lang="en-US" altLang="ru-RU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40A397-6DC3-43D8-889E-9A953A7920C9}" type="slidenum">
              <a:rPr lang="en-US" altLang="ru-RU" sz="1200"/>
              <a:pPr/>
              <a:t>15</a:t>
            </a:fld>
            <a:endParaRPr lang="en-US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149AD1-DE9C-401E-AC80-8AB5AE29DF6C}" type="slidenum">
              <a:rPr lang="en-US" altLang="ru-RU" sz="1200"/>
              <a:pPr/>
              <a:t>16</a:t>
            </a:fld>
            <a:endParaRPr lang="en-US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97B771-A0A9-4621-BD18-0E6EE04E9400}" type="slidenum">
              <a:rPr lang="en-US" altLang="ru-RU" sz="1200"/>
              <a:pPr/>
              <a:t>2</a:t>
            </a:fld>
            <a:endParaRPr lang="en-US" alt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CF7297-36C7-4DEC-9897-BD1ED943F36C}" type="slidenum">
              <a:rPr lang="en-US" altLang="ru-RU" sz="1200"/>
              <a:pPr/>
              <a:t>3</a:t>
            </a:fld>
            <a:endParaRPr lang="en-US" altLang="ru-RU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D8CE67-09F9-4083-B57D-E2B8D1BB3BEC}" type="slidenum">
              <a:rPr lang="en-US" altLang="ru-RU" sz="1200"/>
              <a:pPr/>
              <a:t>4</a:t>
            </a:fld>
            <a:endParaRPr lang="en-US" altLang="ru-RU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55ED41-F5C5-426B-B700-C778DDD2E7F9}" type="slidenum">
              <a:rPr lang="en-US" altLang="ru-RU" sz="1200"/>
              <a:pPr/>
              <a:t>5</a:t>
            </a:fld>
            <a:endParaRPr lang="en-US" alt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DABED3-B634-4CAD-A917-67418DDF194B}" type="slidenum">
              <a:rPr lang="en-US" altLang="ru-RU" sz="1200"/>
              <a:pPr/>
              <a:t>7</a:t>
            </a:fld>
            <a:endParaRPr lang="en-US" altLang="ru-RU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127FFD-CD54-4FCB-9BAE-D7ED7F905A99}" type="slidenum">
              <a:rPr lang="en-US" altLang="ru-RU" sz="1200"/>
              <a:pPr/>
              <a:t>11</a:t>
            </a:fld>
            <a:endParaRPr lang="en-US" altLang="ru-RU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CCCA42-DD47-41E6-8E36-DD20B473E847}" type="slidenum">
              <a:rPr lang="en-US" altLang="ru-RU" sz="1200"/>
              <a:pPr/>
              <a:t>13</a:t>
            </a:fld>
            <a:endParaRPr lang="en-US" altLang="ru-RU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0DC597-22DB-493D-BB66-CC45565DDC89}" type="slidenum">
              <a:rPr lang="en-US" altLang="ru-RU" sz="1200"/>
              <a:pPr/>
              <a:t>14</a:t>
            </a:fld>
            <a:endParaRPr lang="en-US" altLang="ru-RU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24400" y="609600"/>
            <a:ext cx="3962400" cy="70485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ru-RU" altLang="x-none" noProof="0"/>
              <a:t>Образец заголовка</a:t>
            </a:r>
            <a:endParaRPr lang="en-US" altLang="x-none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1676400"/>
            <a:ext cx="3962400" cy="441325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ru-RU" altLang="x-none" noProof="0"/>
              <a:t>Образец подзаголовка</a:t>
            </a:r>
            <a:endParaRPr lang="en-US" altLang="x-none" noProof="0"/>
          </a:p>
        </p:txBody>
      </p:sp>
    </p:spTree>
    <p:extLst>
      <p:ext uri="{BB962C8B-B14F-4D97-AF65-F5344CB8AC3E}">
        <p14:creationId xmlns:p14="http://schemas.microsoft.com/office/powerpoint/2010/main" val="334333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570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67450" y="304800"/>
            <a:ext cx="1962150" cy="5562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5734050" cy="5562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6880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1891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9153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814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814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1210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3411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7644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66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8482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Чтобы добавить рисунок, перетащите его в заполнитель или щелкните значок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477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3152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5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03800" y="203200"/>
            <a:ext cx="4032250" cy="2160588"/>
          </a:xfrm>
        </p:spPr>
        <p:txBody>
          <a:bodyPr/>
          <a:lstStyle/>
          <a:p>
            <a:pPr algn="ctr" eaLnBrk="1" hangingPunct="1"/>
            <a:r>
              <a:rPr lang="ru-RU" altLang="ru-RU" sz="2400" smtClean="0"/>
              <a:t>«МОЙ ДОМ» </a:t>
            </a:r>
            <a:br>
              <a:rPr lang="ru-RU" altLang="ru-RU" sz="2400" smtClean="0"/>
            </a:br>
            <a:r>
              <a:rPr lang="ru-RU" altLang="ru-RU" sz="2400" smtClean="0"/>
              <a:t>ДОСТУПНОЕ И КОМФОРТНОЕ ЖИЛЬЕ </a:t>
            </a:r>
            <a:br>
              <a:rPr lang="ru-RU" altLang="ru-RU" sz="2400" smtClean="0"/>
            </a:br>
            <a:r>
              <a:rPr lang="ru-RU" altLang="ru-RU" sz="2400" smtClean="0"/>
              <a:t>в сельских поселениях и малых городах России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754688" y="3644900"/>
            <a:ext cx="3278187" cy="504825"/>
          </a:xfrm>
        </p:spPr>
        <p:txBody>
          <a:bodyPr/>
          <a:lstStyle/>
          <a:p>
            <a:pPr algn="ctr" eaLnBrk="1" hangingPunct="1"/>
            <a:r>
              <a:rPr lang="ru-RU" altLang="ru-RU" sz="2000" smtClean="0"/>
              <a:t>Проектное предложение</a:t>
            </a:r>
          </a:p>
          <a:p>
            <a:pPr algn="ctr"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5151438" y="2324100"/>
            <a:ext cx="38814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75"/>
              </a:spcBef>
            </a:pPr>
            <a:r>
              <a:rPr lang="ru-RU" altLang="ru-RU">
                <a:solidFill>
                  <a:srgbClr val="FF0000"/>
                </a:solidFill>
              </a:rPr>
              <a:t>Федеральный проектный центр ИЖС</a:t>
            </a:r>
          </a:p>
        </p:txBody>
      </p:sp>
      <p:sp>
        <p:nvSpPr>
          <p:cNvPr id="3077" name="Объект 2"/>
          <p:cNvSpPr txBox="1">
            <a:spLocks/>
          </p:cNvSpPr>
          <p:nvPr/>
        </p:nvSpPr>
        <p:spPr bwMode="auto">
          <a:xfrm>
            <a:off x="5449888" y="5646738"/>
            <a:ext cx="38877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75"/>
              </a:spcBef>
            </a:pPr>
            <a:r>
              <a:rPr lang="ru-RU" altLang="ru-RU" sz="1400">
                <a:solidFill>
                  <a:schemeClr val="bg1"/>
                </a:solidFill>
                <a:latin typeface="Microsoft Sans Serif" panose="020B0604020202020204" pitchFamily="34" charset="0"/>
              </a:rPr>
              <a:t>Обеспечение доступным и комфортным жильем жителей сельских</a:t>
            </a:r>
          </a:p>
          <a:p>
            <a:pPr algn="ctr" eaLnBrk="1" hangingPunct="1">
              <a:spcBef>
                <a:spcPts val="75"/>
              </a:spcBef>
            </a:pPr>
            <a:r>
              <a:rPr lang="ru-RU" altLang="ru-RU" sz="1400">
                <a:solidFill>
                  <a:schemeClr val="bg1"/>
                </a:solidFill>
                <a:latin typeface="Microsoft Sans Serif" panose="020B0604020202020204" pitchFamily="34" charset="0"/>
              </a:rPr>
              <a:t>поселений и городов с численностью населения до 100 000 человек</a:t>
            </a:r>
          </a:p>
          <a:p>
            <a:pPr algn="r" eaLnBrk="1" hangingPunct="1">
              <a:spcBef>
                <a:spcPct val="20000"/>
              </a:spcBef>
            </a:pPr>
            <a:endParaRPr lang="ru-RU" altLang="ru-RU" sz="3600">
              <a:solidFill>
                <a:schemeClr val="bg1"/>
              </a:solidFill>
              <a:latin typeface="Microsoft Sans Serif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 noChangeArrowheads="1"/>
          </p:cNvSpPr>
          <p:nvPr>
            <p:ph idx="1"/>
          </p:nvPr>
        </p:nvSpPr>
        <p:spPr>
          <a:xfrm>
            <a:off x="914400" y="549275"/>
            <a:ext cx="7315200" cy="27352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СТРОИТЕЛЬНЫЕ СТАНДАРТЫ ПРОЕКТА</a:t>
            </a:r>
          </a:p>
          <a:p>
            <a:pPr marL="0" indent="0" algn="ctr" eaLnBrk="1" hangingPunct="1">
              <a:buFontTx/>
              <a:buNone/>
            </a:pPr>
            <a:endParaRPr lang="ru-RU" altLang="ru-RU" b="1" smtClean="0">
              <a:solidFill>
                <a:srgbClr val="D9D9D9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ru-RU" altLang="ru-RU" b="1" smtClean="0">
                <a:solidFill>
                  <a:srgbClr val="D9D9D9"/>
                </a:solidFill>
              </a:rPr>
              <a:t>КОМПЛЕКСНОЕ И УСТОЙЧИВОЕ РАЗВИТИЕ ТЕРРИТОРИИ</a:t>
            </a:r>
          </a:p>
          <a:p>
            <a:pPr marL="0" indent="0" algn="ctr" eaLnBrk="1" hangingPunct="1">
              <a:buFontTx/>
              <a:buNone/>
            </a:pPr>
            <a:endParaRPr lang="ru-RU" altLang="ru-RU" sz="3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00438"/>
            <a:ext cx="312737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15888"/>
            <a:ext cx="7058025" cy="720725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СТАНДАРТОВ</a:t>
            </a:r>
            <a:endParaRPr lang="en-US" altLang="ru-RU" sz="28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1835150" y="981075"/>
            <a:ext cx="69500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/>
              <a:t>ГРАДОСТРОИТЕЛЬСТВО </a:t>
            </a:r>
            <a:r>
              <a:rPr lang="ru-RU" altLang="ru-RU"/>
              <a:t>- НАЛИЧИЕ ПЛАНА РАЗВИТИЯ ПОСЕЛЕНИЯ И СЕЛЬСКОЙ ТЕРРИТОРИИ</a:t>
            </a:r>
          </a:p>
          <a:p>
            <a:endParaRPr lang="ru-RU" altLang="ru-RU" b="1"/>
          </a:p>
          <a:p>
            <a:r>
              <a:rPr lang="ru-RU" altLang="ru-RU" b="1"/>
              <a:t>КОММУНАЛЬНАЯ ИНФРАСТРУКТУРА</a:t>
            </a:r>
          </a:p>
          <a:p>
            <a:endParaRPr lang="ru-RU" altLang="ru-RU" b="1"/>
          </a:p>
          <a:p>
            <a:r>
              <a:rPr lang="ru-RU" altLang="ru-RU" b="1"/>
              <a:t>ДОРОГИ</a:t>
            </a:r>
          </a:p>
          <a:p>
            <a:endParaRPr lang="ru-RU" altLang="ru-RU" b="1"/>
          </a:p>
          <a:p>
            <a:r>
              <a:rPr lang="ru-RU" altLang="ru-RU" b="1"/>
              <a:t>ЖИЛЬЕ </a:t>
            </a:r>
            <a:r>
              <a:rPr lang="mr-IN" altLang="ru-RU"/>
              <a:t>–</a:t>
            </a:r>
            <a:r>
              <a:rPr lang="ru-RU" altLang="ru-RU"/>
              <a:t> ДОМОСТРОЕНИЕ НОВОГО ПОКОЛЕНИЯ С ИННОВАЦИОННЫМИ ТЕХНОЛОГИЯМИ ЖИЗНЕОБЕСПЕЧЕНИЯ</a:t>
            </a:r>
          </a:p>
          <a:p>
            <a:endParaRPr lang="ru-RU" altLang="ru-RU" b="1"/>
          </a:p>
          <a:p>
            <a:r>
              <a:rPr lang="ru-RU" altLang="ru-RU" b="1"/>
              <a:t>СОЦИАЛЬНАЯ ИНФРАСТРУКТУРА </a:t>
            </a:r>
            <a:r>
              <a:rPr lang="mr-IN" altLang="ru-RU"/>
              <a:t>–</a:t>
            </a:r>
            <a:r>
              <a:rPr lang="ru-RU" altLang="ru-RU"/>
              <a:t> НОВЫЕ ПОДХОДЫ К ФОРМАТУ КАПИТАЛЬНЫХ СТРОЕНИЙ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 noChangeArrowheads="1"/>
          </p:cNvSpPr>
          <p:nvPr>
            <p:ph idx="1"/>
          </p:nvPr>
        </p:nvSpPr>
        <p:spPr>
          <a:xfrm>
            <a:off x="914400" y="1052513"/>
            <a:ext cx="7315200" cy="13684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ФИНАНСОВАЯ МОДЕЛЬ РЕАЛИЗАЦИИ ПРОЕКТА</a:t>
            </a:r>
          </a:p>
        </p:txBody>
      </p:sp>
      <p:pic>
        <p:nvPicPr>
          <p:cNvPr id="1433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65400"/>
            <a:ext cx="30480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0" y="284163"/>
            <a:ext cx="6950075" cy="76835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ИПОТЕЧНАЯ ПРОГРАММА</a:t>
            </a:r>
            <a:endParaRPr lang="en-US" altLang="ru-RU" sz="28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3100" y="1052513"/>
            <a:ext cx="7021513" cy="338455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altLang="ru-RU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Кредитные договоры в рамках ипотечного кредита на строительство и покупку жилья на селе заключаются в соответствии с Правилами предоставления субсидий из федерального бюджета российским кредитным организациям и акционерному обществу «ДОМ.РФ» на возмещение недополученных доходов по выданным (приобретенным) жилищным (ипотечным) кредитам (займам), предоставленным гражданам РФ на строительство/приобретение жилого помещения (жилого дома) на сельских территориях (сельских агломерациях) утвержденных постановлением Правительства РФ от 30.11.2019 № 1567.</a:t>
            </a:r>
            <a:endParaRPr lang="en-US" altLang="ru-RU" sz="18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4543425"/>
            <a:ext cx="3275013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0" y="284163"/>
            <a:ext cx="6950075" cy="76835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НАКОПИТЕЛЬНАЯ ПРОГРАММА</a:t>
            </a:r>
            <a:endParaRPr lang="en-US" altLang="ru-RU" sz="28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3100" y="1052513"/>
            <a:ext cx="7021513" cy="3313112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altLang="ru-RU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накопительного счета СПОК для формирования денежных средств на первый взнос от стоимости дома в проекте путем приобретения денежных паев целевого фонда СПОК (накопительная программа).          </a:t>
            </a:r>
          </a:p>
          <a:p>
            <a:pPr marL="0" indent="0" algn="just" eaLnBrk="1" hangingPunct="1">
              <a:buFontTx/>
              <a:buNone/>
            </a:pPr>
            <a:endParaRPr lang="ru-RU" altLang="ru-RU" sz="18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ru-RU" altLang="ru-RU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накопительной программы:</a:t>
            </a:r>
          </a:p>
          <a:p>
            <a:pPr marL="0" indent="0" eaLnBrk="1" hangingPunct="1"/>
            <a:r>
              <a:rPr lang="ru-RU" altLang="ru-RU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накопления (срок строительства дома) – 2 года, </a:t>
            </a:r>
          </a:p>
          <a:p>
            <a:pPr marL="0" indent="0" eaLnBrk="1" hangingPunct="1"/>
            <a:r>
              <a:rPr lang="ru-RU" altLang="ru-RU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ежемесячные поступления – в размере не менее ежемесячного планового платежа по ипотеке,</a:t>
            </a:r>
          </a:p>
          <a:p>
            <a:pPr marL="0" indent="0" eaLnBrk="1" hangingPunct="1"/>
            <a:r>
              <a:rPr lang="ru-RU" altLang="ru-RU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начисления – 5,0% годовых*</a:t>
            </a:r>
            <a:endParaRPr lang="en-US" altLang="ru-RU" sz="18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2051050" y="5949950"/>
            <a:ext cx="68421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00"/>
                </a:solidFill>
                <a:latin typeface="Microsoft Sans Serif" panose="020B0604020202020204" pitchFamily="34" charset="0"/>
              </a:rPr>
              <a:t>* </a:t>
            </a:r>
            <a:r>
              <a:rPr lang="ru-RU" altLang="ru-RU" sz="1600">
                <a:solidFill>
                  <a:srgbClr val="000000"/>
                </a:solidFill>
                <a:latin typeface="Microsoft Sans Serif" panose="020B0604020202020204" pitchFamily="34" charset="0"/>
              </a:rPr>
              <a:t>- условия продукта «накопительный счет» Банка «ДОМ.РФ»</a:t>
            </a:r>
          </a:p>
        </p:txBody>
      </p:sp>
      <p:pic>
        <p:nvPicPr>
          <p:cNvPr id="1638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76700"/>
            <a:ext cx="288131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0" y="231775"/>
            <a:ext cx="7021513" cy="820738"/>
          </a:xfrm>
        </p:spPr>
        <p:txBody>
          <a:bodyPr/>
          <a:lstStyle/>
          <a:p>
            <a:pPr eaLnBrk="1" hangingPunct="1"/>
            <a:r>
              <a:rPr lang="ru-RU" altLang="ru-RU" sz="2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финансовые показатели проекта</a:t>
            </a:r>
            <a:endParaRPr lang="en-US" altLang="ru-RU" sz="26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35163" y="1109663"/>
          <a:ext cx="6734175" cy="174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9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1м2 жилого</a:t>
                      </a:r>
                      <a:r>
                        <a:rPr lang="ru-RU" sz="1800" baseline="0" dirty="0"/>
                        <a:t> объекта</a:t>
                      </a:r>
                      <a:endParaRPr lang="ru-RU" sz="1800" dirty="0"/>
                    </a:p>
                  </a:txBody>
                  <a:tcPr marL="91451" marR="9145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Сумма, руб.</a:t>
                      </a:r>
                    </a:p>
                  </a:txBody>
                  <a:tcPr marL="91451" marR="91451"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4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Себестоимость строительства</a:t>
                      </a:r>
                    </a:p>
                  </a:txBody>
                  <a:tcPr marL="91451" marR="9145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25 000 *</a:t>
                      </a:r>
                    </a:p>
                  </a:txBody>
                  <a:tcPr marL="91451" marR="91451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79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Стоимость покупки</a:t>
                      </a:r>
                      <a:r>
                        <a:rPr lang="ru-RU" sz="1800" baseline="0" dirty="0"/>
                        <a:t> для участника проекта</a:t>
                      </a:r>
                      <a:endParaRPr lang="ru-RU" sz="1800" dirty="0"/>
                    </a:p>
                  </a:txBody>
                  <a:tcPr marL="91451" marR="9145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9 000</a:t>
                      </a:r>
                    </a:p>
                  </a:txBody>
                  <a:tcPr marL="91451" marR="91451"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935163" y="6021388"/>
            <a:ext cx="7029450" cy="7207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ru-RU" altLang="ko-KR" sz="1400" dirty="0">
                <a:solidFill>
                  <a:srgbClr val="000000"/>
                </a:solidFill>
                <a:latin typeface="Verdana" charset="0"/>
                <a:ea typeface="굴림" charset="-127"/>
              </a:rPr>
              <a:t>* - по данный Минсельхоза России по состоянию на 01.06.2018 г. средняя заработная плат</a:t>
            </a:r>
            <a:r>
              <a:rPr lang="ru-RU" altLang="ko-KR" sz="1600" dirty="0">
                <a:solidFill>
                  <a:srgbClr val="000000"/>
                </a:solidFill>
                <a:latin typeface="Verdana" charset="0"/>
                <a:ea typeface="굴림" charset="-127"/>
              </a:rPr>
              <a:t>а в сельских поселениях составила 24500 руб.</a:t>
            </a:r>
            <a:endParaRPr lang="en-US" altLang="ko-KR" sz="1600" dirty="0">
              <a:solidFill>
                <a:srgbClr val="000000"/>
              </a:solidFill>
              <a:latin typeface="Verdana" charset="0"/>
              <a:ea typeface="굴림" charset="-127"/>
            </a:endParaRPr>
          </a:p>
          <a:p>
            <a:pPr>
              <a:lnSpc>
                <a:spcPct val="80000"/>
              </a:lnSpc>
              <a:defRPr/>
            </a:pPr>
            <a:endParaRPr lang="en-US" altLang="ko-KR" sz="1800" dirty="0">
              <a:solidFill>
                <a:srgbClr val="000000"/>
              </a:solidFill>
              <a:latin typeface="Verdana" charset="0"/>
              <a:ea typeface="굴림" charset="-127"/>
            </a:endParaRPr>
          </a:p>
          <a:p>
            <a:pPr>
              <a:lnSpc>
                <a:spcPct val="80000"/>
              </a:lnSpc>
              <a:defRPr/>
            </a:pPr>
            <a:endParaRPr lang="ru-RU" altLang="x-none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35163" y="3213100"/>
          <a:ext cx="6734175" cy="2751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9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88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Финансовое</a:t>
                      </a:r>
                      <a:r>
                        <a:rPr lang="ru-RU" sz="1800" baseline="0" dirty="0"/>
                        <a:t> участие членов СПОК</a:t>
                      </a:r>
                      <a:endParaRPr lang="ru-RU" sz="1800" dirty="0"/>
                    </a:p>
                  </a:txBody>
                  <a:tcPr marL="91451" marR="9145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Сумма, руб.</a:t>
                      </a:r>
                    </a:p>
                  </a:txBody>
                  <a:tcPr marL="91451" marR="91451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4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Величина</a:t>
                      </a:r>
                      <a:r>
                        <a:rPr lang="ru-RU" sz="1800" baseline="0" dirty="0"/>
                        <a:t> пая целевого фонда для малых и средних инвесторов</a:t>
                      </a:r>
                      <a:endParaRPr lang="ru-RU" sz="1800" dirty="0"/>
                    </a:p>
                  </a:txBody>
                  <a:tcPr marL="91451" marR="9145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</a:t>
                      </a:r>
                      <a:r>
                        <a:rPr lang="ru-RU" sz="1600" baseline="0" dirty="0"/>
                        <a:t> 100 000 до 1 000 000</a:t>
                      </a:r>
                      <a:endParaRPr lang="ru-RU" sz="1600" dirty="0"/>
                    </a:p>
                  </a:txBody>
                  <a:tcPr marL="91451" marR="91451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4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Средний</a:t>
                      </a:r>
                      <a:r>
                        <a:rPr lang="ru-RU" sz="1800" baseline="0" dirty="0"/>
                        <a:t> размер ипотечного кредита по проекту</a:t>
                      </a:r>
                      <a:endParaRPr lang="ru-RU" sz="1800" dirty="0"/>
                    </a:p>
                  </a:txBody>
                  <a:tcPr marL="91451" marR="9145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570</a:t>
                      </a:r>
                      <a:r>
                        <a:rPr lang="ru-RU" sz="1800" baseline="0" dirty="0"/>
                        <a:t> 000</a:t>
                      </a:r>
                      <a:endParaRPr lang="ru-RU" sz="1800" dirty="0"/>
                    </a:p>
                  </a:txBody>
                  <a:tcPr marL="91451" marR="91451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4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Средний размер</a:t>
                      </a:r>
                      <a:r>
                        <a:rPr lang="ru-RU" sz="1600" baseline="0" dirty="0"/>
                        <a:t> ежемесячного платежа по ипотечному кредиты (10 лет </a:t>
                      </a:r>
                      <a:r>
                        <a:rPr lang="mr-IN" sz="1600" baseline="0" dirty="0"/>
                        <a:t>–</a:t>
                      </a:r>
                      <a:r>
                        <a:rPr lang="ru-RU" sz="1600" baseline="0" dirty="0"/>
                        <a:t> 3,75% годовых)</a:t>
                      </a:r>
                      <a:endParaRPr lang="ru-RU" sz="1600" dirty="0"/>
                    </a:p>
                  </a:txBody>
                  <a:tcPr marL="91451" marR="91451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6 500</a:t>
                      </a:r>
                    </a:p>
                  </a:txBody>
                  <a:tcPr marL="91451" marR="91451"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3100" y="3213100"/>
            <a:ext cx="7021513" cy="29527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 В СФЕРЕ СТРОИТЕЛЬСТВА НА СЕЛЕ, ИНФРАСТРУКТУРЫ И СТРОЙИНДУСТРИИ </a:t>
            </a:r>
          </a:p>
          <a:p>
            <a:pPr marL="0" indent="0" eaLnBrk="1" hangingPunct="1">
              <a:buFontTx/>
              <a:buNone/>
            </a:pPr>
            <a:endParaRPr lang="ru-RU" altLang="ru-RU" sz="2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ОБЩЕСТВЕННЫЙ СОВЕТ при МИНСТРОЕ РОССИИ</a:t>
            </a:r>
          </a:p>
          <a:p>
            <a:pPr marL="0" indent="0" eaLnBrk="1" hangingPunct="1">
              <a:buFontTx/>
              <a:buNone/>
            </a:pPr>
            <a:endParaRPr lang="ru-RU" altLang="ru-RU" sz="2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года.</a:t>
            </a:r>
          </a:p>
          <a:p>
            <a:pPr marL="0" indent="0" eaLnBrk="1" hangingPunct="1"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</a:t>
            </a:r>
            <a:endParaRPr lang="en-US" altLang="ru-RU" sz="2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33375"/>
            <a:ext cx="6934200" cy="126682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ЗАДАЧ, КОТОРЫЕ РЕШАЕТ ПРОЕКТ </a:t>
            </a:r>
            <a:br>
              <a:rPr lang="ru-RU" altLang="ru-RU" sz="24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сельских поселений и малых городов</a:t>
            </a:r>
            <a:endParaRPr lang="en-US" altLang="ru-RU" sz="3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60575"/>
            <a:ext cx="6934200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175"/>
              </a:spcBef>
              <a:buFont typeface="Microsoft Sans Serif" panose="020B0604020202020204" pitchFamily="34" charset="0"/>
              <a:buAutoNum type="arabicPeriod"/>
            </a:pPr>
            <a:r>
              <a:rPr lang="ru-RU" altLang="ko-KR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ЖИЛЬЯ</a:t>
            </a:r>
          </a:p>
          <a:p>
            <a:pPr eaLnBrk="1" hangingPunct="1">
              <a:lnSpc>
                <a:spcPct val="80000"/>
              </a:lnSpc>
              <a:spcBef>
                <a:spcPts val="1175"/>
              </a:spcBef>
              <a:buFont typeface="Microsoft Sans Serif" panose="020B0604020202020204" pitchFamily="34" charset="0"/>
              <a:buAutoNum type="arabicPeriod"/>
            </a:pPr>
            <a:r>
              <a:rPr lang="ru-RU" altLang="ko-KR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ОБЪЕКТОВ ЖКХ</a:t>
            </a:r>
          </a:p>
          <a:p>
            <a:pPr eaLnBrk="1" hangingPunct="1">
              <a:lnSpc>
                <a:spcPct val="80000"/>
              </a:lnSpc>
              <a:spcBef>
                <a:spcPts val="1175"/>
              </a:spcBef>
              <a:buFont typeface="Microsoft Sans Serif" panose="020B0604020202020204" pitchFamily="34" charset="0"/>
              <a:buAutoNum type="arabicPeriod"/>
            </a:pPr>
            <a:r>
              <a:rPr lang="ru-RU" altLang="ko-KR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СОЦИАЛЬНЫХ ОБЪЕКТОВ</a:t>
            </a:r>
          </a:p>
          <a:p>
            <a:pPr eaLnBrk="1" hangingPunct="1">
              <a:lnSpc>
                <a:spcPct val="80000"/>
              </a:lnSpc>
              <a:spcBef>
                <a:spcPts val="1175"/>
              </a:spcBef>
              <a:buFont typeface="Microsoft Sans Serif" panose="020B0604020202020204" pitchFamily="34" charset="0"/>
              <a:buAutoNum type="arabicPeriod"/>
            </a:pPr>
            <a:r>
              <a:rPr lang="ru-RU" altLang="ko-KR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ЖИЛОГО ФОНДА</a:t>
            </a:r>
          </a:p>
          <a:p>
            <a:pPr eaLnBrk="1" hangingPunct="1">
              <a:lnSpc>
                <a:spcPct val="80000"/>
              </a:lnSpc>
              <a:spcBef>
                <a:spcPts val="1175"/>
              </a:spcBef>
              <a:buFont typeface="Microsoft Sans Serif" panose="020B0604020202020204" pitchFamily="34" charset="0"/>
              <a:buAutoNum type="arabicPeriod"/>
            </a:pPr>
            <a:endParaRPr lang="ru-RU" altLang="ko-KR" sz="2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175"/>
              </a:spcBef>
              <a:buFont typeface="Microsoft Sans Serif" panose="020B0604020202020204" pitchFamily="34" charset="0"/>
              <a:buAutoNum type="arabicPeriod"/>
            </a:pPr>
            <a:r>
              <a:rPr lang="ru-RU" altLang="ko-KR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ДЕРЕВЯННОГО ДОМОСТРОЕНИЯ, ВКЛЮЧАЯ ИНДУСТРИАЛЬНОГО</a:t>
            </a:r>
          </a:p>
          <a:p>
            <a:pPr eaLnBrk="1" hangingPunct="1">
              <a:lnSpc>
                <a:spcPct val="80000"/>
              </a:lnSpc>
              <a:spcBef>
                <a:spcPts val="1175"/>
              </a:spcBef>
              <a:buFont typeface="Microsoft Sans Serif" panose="020B0604020202020204" pitchFamily="34" charset="0"/>
              <a:buAutoNum type="arabicPeriod"/>
            </a:pPr>
            <a:endParaRPr lang="ru-RU" altLang="ko-KR" sz="2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175"/>
              </a:spcBef>
              <a:buFont typeface="Microsoft Sans Serif" panose="020B0604020202020204" pitchFamily="34" charset="0"/>
              <a:buAutoNum type="arabicPeriod"/>
            </a:pPr>
            <a:r>
              <a:rPr lang="ru-RU" altLang="ko-KR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ВЕКТОРА МИГРАЦИОННОЙ АКТИВНОСТИ С ОДНОНАПРАВЛЕННОГО НА РАЗНОНАПРАВЛЕННЫЕ</a:t>
            </a:r>
            <a:endParaRPr lang="en-US" altLang="ko-KR" sz="2000" smtClean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175"/>
              </a:spcBef>
            </a:pPr>
            <a:endParaRPr lang="en-US" altLang="ko-KR" sz="2400" smtClean="0">
              <a:solidFill>
                <a:schemeClr val="tx1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spcBef>
                <a:spcPts val="1175"/>
              </a:spcBef>
            </a:pPr>
            <a:endParaRPr lang="en-US" altLang="ru-RU" sz="2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 txBox="1">
            <a:spLocks noChangeArrowheads="1"/>
          </p:cNvSpPr>
          <p:nvPr/>
        </p:nvSpPr>
        <p:spPr bwMode="auto">
          <a:xfrm>
            <a:off x="1778000" y="2268538"/>
            <a:ext cx="2879725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ts val="1000"/>
              </a:spcBef>
            </a:pPr>
            <a:r>
              <a:rPr lang="ru-RU" altLang="ru-RU" sz="1800" b="1">
                <a:cs typeface="Arial" panose="020B0604020202020204" pitchFamily="34" charset="0"/>
              </a:rPr>
              <a:t>МИНСТРОЙ РОССИИ</a:t>
            </a:r>
          </a:p>
          <a:p>
            <a:pPr eaLnBrk="1" hangingPunct="1">
              <a:lnSpc>
                <a:spcPct val="70000"/>
              </a:lnSpc>
              <a:spcBef>
                <a:spcPts val="1000"/>
              </a:spcBef>
            </a:pPr>
            <a:endParaRPr lang="ru-RU" altLang="ru-RU" sz="1800">
              <a:cs typeface="Arial" panose="020B0604020202020204" pitchFamily="34" charset="0"/>
            </a:endParaRPr>
          </a:p>
          <a:p>
            <a:pPr algn="ctr" eaLnBrk="1" hangingPunct="1">
              <a:lnSpc>
                <a:spcPct val="70000"/>
              </a:lnSpc>
              <a:spcBef>
                <a:spcPts val="1000"/>
              </a:spcBef>
            </a:pPr>
            <a:r>
              <a:rPr lang="ru-RU" altLang="ru-RU" sz="1800">
                <a:cs typeface="Arial" panose="020B0604020202020204" pitchFamily="34" charset="0"/>
              </a:rPr>
              <a:t>Проектный комитет по формированию проекта создания АНО ФЦП</a:t>
            </a:r>
          </a:p>
          <a:p>
            <a:pPr eaLnBrk="1" hangingPunct="1">
              <a:lnSpc>
                <a:spcPct val="70000"/>
              </a:lnSpc>
              <a:spcBef>
                <a:spcPts val="1000"/>
              </a:spcBef>
            </a:pPr>
            <a:endParaRPr lang="ru-RU" altLang="ru-RU" sz="1900">
              <a:cs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000"/>
              </a:spcBef>
            </a:pPr>
            <a:endParaRPr lang="ru-RU" altLang="ru-RU" sz="1900">
              <a:cs typeface="Arial" panose="020B0604020202020204" pitchFamily="34" charset="0"/>
            </a:endParaRPr>
          </a:p>
          <a:p>
            <a:pPr algn="ctr" eaLnBrk="1" hangingPunct="1">
              <a:lnSpc>
                <a:spcPct val="70000"/>
              </a:lnSpc>
              <a:spcBef>
                <a:spcPts val="1000"/>
              </a:spcBef>
            </a:pPr>
            <a:endParaRPr lang="ru-RU" altLang="ru-RU" sz="1900">
              <a:cs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000"/>
              </a:spcBef>
            </a:pPr>
            <a:endParaRPr lang="ru-RU" altLang="ru-RU" sz="1900">
              <a:cs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000"/>
              </a:spcBef>
            </a:pPr>
            <a:endParaRPr lang="ru-RU" altLang="ru-RU" sz="1900">
              <a:cs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000"/>
              </a:spcBef>
            </a:pPr>
            <a:endParaRPr lang="ru-RU" altLang="ru-RU" sz="1900">
              <a:cs typeface="Arial" panose="020B0604020202020204" pitchFamily="34" charset="0"/>
            </a:endParaRPr>
          </a:p>
        </p:txBody>
      </p:sp>
      <p:sp>
        <p:nvSpPr>
          <p:cNvPr id="5123" name="Объект 2"/>
          <p:cNvSpPr txBox="1">
            <a:spLocks noChangeArrowheads="1"/>
          </p:cNvSpPr>
          <p:nvPr/>
        </p:nvSpPr>
        <p:spPr bwMode="auto">
          <a:xfrm>
            <a:off x="1692275" y="5165725"/>
            <a:ext cx="288131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altLang="ru-RU" sz="1800">
                <a:cs typeface="Arial" panose="020B0604020202020204" pitchFamily="34" charset="0"/>
              </a:rPr>
              <a:t>ТЕХНИКО-ЭКОНОМИЧЕСКОЕ ОБОСНОВАНИЕ создания АНО ФЦП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ru-RU" altLang="ru-RU" sz="200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ru-RU" altLang="ru-RU" sz="200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ru-RU" altLang="ru-RU" sz="200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ru-RU" altLang="ru-RU" sz="200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ru-RU" altLang="ru-RU" sz="200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ru-RU" altLang="ru-RU" sz="2000">
              <a:cs typeface="Arial" panose="020B0604020202020204" pitchFamily="34" charset="0"/>
            </a:endParaRPr>
          </a:p>
        </p:txBody>
      </p:sp>
      <p:pic>
        <p:nvPicPr>
          <p:cNvPr id="5124" name="Рисунок 7" descr="Добави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3911600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авая фигурная скобка 8"/>
          <p:cNvSpPr/>
          <p:nvPr/>
        </p:nvSpPr>
        <p:spPr>
          <a:xfrm>
            <a:off x="4206875" y="2024063"/>
            <a:ext cx="730250" cy="4503737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: вправо с вырезом 9"/>
          <p:cNvSpPr/>
          <p:nvPr/>
        </p:nvSpPr>
        <p:spPr>
          <a:xfrm>
            <a:off x="4103688" y="4059238"/>
            <a:ext cx="730250" cy="434975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751388" y="1449388"/>
            <a:ext cx="4270375" cy="5219700"/>
          </a:xfrm>
        </p:spPr>
        <p:txBody>
          <a:bodyPr>
            <a:normAutofit fontScale="475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ПРАВИТЕЛЬСТВО РОССИЙСКОЙ ФЕДЕРАЦИИ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ctr">
              <a:buFontTx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 А С П О Р Я Ж Е Н И Е</a:t>
            </a:r>
          </a:p>
          <a:p>
            <a:pPr marL="0" indent="0">
              <a:buFontTx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just">
              <a:buFontTx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Учредить автономную некоммерческую организация «Федеральный проектный центр строительства на сельских территориях» (далее Проектный центр).</a:t>
            </a:r>
          </a:p>
          <a:p>
            <a:pPr marL="0" indent="0" algn="just">
              <a:buFontTx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Полномочия учредителя Проектного центра от имени Российской Федерации осуществляет Минстрой России.</a:t>
            </a:r>
          </a:p>
          <a:p>
            <a:pPr marL="0" indent="0" algn="just">
              <a:buFontTx/>
              <a:buNone/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Установить, что основной целью деятельности Проектного центра является организация процесса формирования инициативных проектов строительства на сельских территориях субъектов Российской Федерации и сопровождение их реализации в регионах посредством создания федеральной системы сельскохозяйственных потребительских обслуживающих кооперативов «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Россельстрой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908175" y="20638"/>
            <a:ext cx="6815138" cy="1296987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charset="0"/>
              </a:defRPr>
            </a:lvl9pPr>
          </a:lstStyle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«ФЕДЕРАЛЬНЫЙ ПРОЕКТНЫЙ ЦЕНТР ИЖС»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строительство на сельских территориях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малых городах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08175" y="188913"/>
            <a:ext cx="6181725" cy="6556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ФУНКЦИИ ФПЦ</a:t>
            </a:r>
          </a:p>
        </p:txBody>
      </p:sp>
      <p:sp>
        <p:nvSpPr>
          <p:cNvPr id="6147" name="Объект 2"/>
          <p:cNvSpPr txBox="1">
            <a:spLocks noChangeArrowheads="1"/>
          </p:cNvSpPr>
          <p:nvPr/>
        </p:nvSpPr>
        <p:spPr bwMode="auto">
          <a:xfrm>
            <a:off x="1749425" y="1117600"/>
            <a:ext cx="70072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altLang="ru-RU" sz="1800">
                <a:cs typeface="Arial" panose="020B0604020202020204" pitchFamily="34" charset="0"/>
              </a:rPr>
              <a:t>СОЗДАНИЕ СТАНДАРТОВ ИНИЦИАТИВНЫХ ПРОЕКТОВ </a:t>
            </a:r>
          </a:p>
        </p:txBody>
      </p:sp>
      <p:sp>
        <p:nvSpPr>
          <p:cNvPr id="6" name="Стрелка: вниз 5"/>
          <p:cNvSpPr/>
          <p:nvPr/>
        </p:nvSpPr>
        <p:spPr>
          <a:xfrm>
            <a:off x="4913313" y="1544638"/>
            <a:ext cx="681037" cy="65563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9" name="Объект 2"/>
          <p:cNvSpPr txBox="1">
            <a:spLocks noChangeArrowheads="1"/>
          </p:cNvSpPr>
          <p:nvPr/>
        </p:nvSpPr>
        <p:spPr bwMode="auto">
          <a:xfrm>
            <a:off x="1930400" y="4813300"/>
            <a:ext cx="70072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</a:pPr>
            <a:r>
              <a:rPr lang="ru-RU" altLang="ru-RU" sz="1800">
                <a:cs typeface="Arial" panose="020B0604020202020204" pitchFamily="34" charset="0"/>
              </a:rPr>
              <a:t>СОПРОВОЖДЕНИЕ (МОНИТОРИНГ) ИХ РЕАЛИЗАЦИИ НА МЕСТАХ</a:t>
            </a:r>
          </a:p>
        </p:txBody>
      </p:sp>
      <p:sp>
        <p:nvSpPr>
          <p:cNvPr id="6150" name="Объект 2"/>
          <p:cNvSpPr>
            <a:spLocks noGrp="1" noChangeArrowheads="1"/>
          </p:cNvSpPr>
          <p:nvPr>
            <p:ph idx="1"/>
          </p:nvPr>
        </p:nvSpPr>
        <p:spPr>
          <a:xfrm>
            <a:off x="1908175" y="2255838"/>
            <a:ext cx="7007225" cy="4540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ИНИЦИАТИВНЫХ ПРОЕКТОВ НА МЕСТАХ</a:t>
            </a:r>
          </a:p>
        </p:txBody>
      </p:sp>
      <p:sp>
        <p:nvSpPr>
          <p:cNvPr id="6151" name="Объект 2"/>
          <p:cNvSpPr txBox="1">
            <a:spLocks noChangeArrowheads="1"/>
          </p:cNvSpPr>
          <p:nvPr/>
        </p:nvSpPr>
        <p:spPr bwMode="auto">
          <a:xfrm>
            <a:off x="2090738" y="6169025"/>
            <a:ext cx="70072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altLang="ru-RU" sz="1800">
                <a:cs typeface="Arial" panose="020B0604020202020204" pitchFamily="34" charset="0"/>
              </a:rPr>
              <a:t>СЕЛЬСКАЯ ИПОТЕКА (СОПРОВОЖДЕНИЕ)</a:t>
            </a:r>
          </a:p>
        </p:txBody>
      </p:sp>
      <p:sp>
        <p:nvSpPr>
          <p:cNvPr id="10" name="Стрелка: вниз 9"/>
          <p:cNvSpPr/>
          <p:nvPr/>
        </p:nvSpPr>
        <p:spPr>
          <a:xfrm>
            <a:off x="4937125" y="2759075"/>
            <a:ext cx="681038" cy="65563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: вниз 10"/>
          <p:cNvSpPr/>
          <p:nvPr/>
        </p:nvSpPr>
        <p:spPr>
          <a:xfrm>
            <a:off x="4937125" y="4021138"/>
            <a:ext cx="681038" cy="65563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4" name="Объект 2"/>
          <p:cNvSpPr txBox="1">
            <a:spLocks noChangeArrowheads="1"/>
          </p:cNvSpPr>
          <p:nvPr/>
        </p:nvSpPr>
        <p:spPr bwMode="auto">
          <a:xfrm>
            <a:off x="1955800" y="3503613"/>
            <a:ext cx="70072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</a:pPr>
            <a:r>
              <a:rPr lang="ru-RU" altLang="ru-RU" sz="1800">
                <a:cs typeface="Arial" panose="020B0604020202020204" pitchFamily="34" charset="0"/>
              </a:rPr>
              <a:t>ОРГАНИЗАЦИЯ ФИНАНСИРОВАНИЯ ИНИЦИАТИВНЫХ ПРОЕКТОВ</a:t>
            </a:r>
          </a:p>
        </p:txBody>
      </p:sp>
      <p:sp>
        <p:nvSpPr>
          <p:cNvPr id="13" name="Стрелка: вниз 12"/>
          <p:cNvSpPr/>
          <p:nvPr/>
        </p:nvSpPr>
        <p:spPr>
          <a:xfrm>
            <a:off x="4973638" y="5356225"/>
            <a:ext cx="681037" cy="65563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08175" y="260350"/>
            <a:ext cx="6911975" cy="431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 ФПЦ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73263" y="1223963"/>
            <a:ext cx="2795587" cy="5588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Microsoft Sans Serif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2E57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990725" y="4194175"/>
            <a:ext cx="2773363" cy="66675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Microsoft Sans Serif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2E57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СЕЛЬСКАЯ ИПОТЕКА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973263" y="1970088"/>
            <a:ext cx="2795587" cy="67945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Microsoft Sans Serif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70000"/>
              </a:lnSpc>
              <a:spcBef>
                <a:spcPts val="1000"/>
              </a:spcBef>
              <a:buFontTx/>
              <a:buNone/>
              <a:defRPr/>
            </a:pPr>
            <a:endParaRPr lang="ru-RU" altLang="ru-RU" sz="1900" b="1" dirty="0">
              <a:solidFill>
                <a:srgbClr val="2E57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7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2E57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ФИНАНСЫ</a:t>
            </a: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FontTx/>
              <a:buNone/>
              <a:defRPr/>
            </a:pPr>
            <a:endParaRPr lang="ru-RU" altLang="ru-RU" sz="1900" b="1" dirty="0">
              <a:solidFill>
                <a:srgbClr val="2E57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979613" y="2836863"/>
            <a:ext cx="2795587" cy="112395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Microsoft Sans Serif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900" dirty="0">
                <a:solidFill>
                  <a:srgbClr val="2E57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(КОНТРОЛЬ РЕАЛИЗАЦИИ ПРОЕКТОВ</a:t>
            </a:r>
            <a:r>
              <a:rPr lang="ru-RU" altLang="ru-RU" sz="1900" b="1" dirty="0">
                <a:solidFill>
                  <a:srgbClr val="2E57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1992" name="Объект 2"/>
          <p:cNvSpPr txBox="1">
            <a:spLocks noChangeArrowheads="1"/>
          </p:cNvSpPr>
          <p:nvPr/>
        </p:nvSpPr>
        <p:spPr bwMode="auto">
          <a:xfrm>
            <a:off x="5148263" y="1179513"/>
            <a:ext cx="3414712" cy="556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96713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Microsoft Sans Serif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2E57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ПРОЕКТНЫЙ ОФИС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Градостроительство и территориальное планирование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Жилье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объекты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Производственные объекты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Инженерная инфраструктура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Дороги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Сметное нормирование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качества строительства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051050" y="5391150"/>
            <a:ext cx="2770188" cy="131445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Microsoft Sans Serif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800" dirty="0">
                <a:solidFill>
                  <a:srgbClr val="2E57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 «РОССЕЛЬСТРОЙ»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Инициативные проекты в регионах</a:t>
            </a:r>
          </a:p>
        </p:txBody>
      </p:sp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1990725" y="5092700"/>
            <a:ext cx="2773363" cy="0"/>
          </a:xfrm>
          <a:prstGeom prst="line">
            <a:avLst/>
          </a:prstGeom>
          <a:ln w="57150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827088" y="304800"/>
            <a:ext cx="7921625" cy="1179513"/>
          </a:xfrm>
        </p:spPr>
        <p:txBody>
          <a:bodyPr/>
          <a:lstStyle/>
          <a:p>
            <a:pPr algn="ctr" eaLnBrk="1" hangingPunct="1"/>
            <a:r>
              <a:rPr lang="ru-RU" altLang="ru-RU" sz="3600" smtClean="0">
                <a:latin typeface="Arial" panose="020B0604020202020204" pitchFamily="34" charset="0"/>
                <a:cs typeface="Arial" panose="020B0604020202020204" pitchFamily="34" charset="0"/>
              </a:rPr>
              <a:t>Предполагаемые участники проекта</a:t>
            </a:r>
          </a:p>
        </p:txBody>
      </p:sp>
      <p:sp>
        <p:nvSpPr>
          <p:cNvPr id="8195" name="Объект 2"/>
          <p:cNvSpPr>
            <a:spLocks noGrp="1" noChangeArrowheads="1"/>
          </p:cNvSpPr>
          <p:nvPr>
            <p:ph idx="1"/>
          </p:nvPr>
        </p:nvSpPr>
        <p:spPr>
          <a:xfrm>
            <a:off x="827088" y="1600200"/>
            <a:ext cx="7921625" cy="456565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Министерство строительства и ЖКХ РФ</a:t>
            </a:r>
          </a:p>
          <a:p>
            <a:pPr eaLnBrk="1" hangingPunct="1"/>
            <a:r>
              <a:rPr lang="ru-RU" altLang="ru-RU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«Федеральный проектный центр ИЖС»</a:t>
            </a:r>
          </a:p>
          <a:p>
            <a:pPr eaLnBrk="1" hangingPunct="1"/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Банк ДОМ.РФ </a:t>
            </a:r>
          </a:p>
          <a:p>
            <a:pPr eaLnBrk="1" hangingPunct="1"/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Субъекты Российской Федерации</a:t>
            </a:r>
          </a:p>
          <a:p>
            <a:pPr eaLnBrk="1" hangingPunct="1"/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СПОК строительный (района и региона)</a:t>
            </a:r>
          </a:p>
          <a:p>
            <a:pPr eaLnBrk="1" hangingPunct="1">
              <a:buFontTx/>
              <a:buNone/>
            </a:pPr>
            <a:r>
              <a:rPr lang="mr-IN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 юридические лица, заинтересованные в реализации проекта по комплексному развитию сельских поселений и малых городов</a:t>
            </a:r>
          </a:p>
          <a:p>
            <a:pPr eaLnBrk="1" hangingPunct="1">
              <a:buFontTx/>
              <a:buNone/>
            </a:pPr>
            <a:r>
              <a:rPr lang="mr-IN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 жители сельских поселений и малых городов</a:t>
            </a:r>
          </a:p>
          <a:p>
            <a:pPr eaLnBrk="1" hangingPunct="1"/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Муниципальные образования сельских поселений и малых городов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0"/>
            <a:ext cx="7451725" cy="836613"/>
          </a:xfrm>
        </p:spPr>
        <p:txBody>
          <a:bodyPr/>
          <a:lstStyle/>
          <a:p>
            <a:pPr algn="ctr" eaLnBrk="1" hangingPunct="1"/>
            <a:r>
              <a:rPr lang="ru-RU" altLang="ru-RU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Потенциальные участники СПОК по строительству (инвесторы)</a:t>
            </a:r>
            <a:endParaRPr lang="en-US" altLang="ru-RU" sz="2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1403350" y="806450"/>
          <a:ext cx="7621588" cy="580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6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2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Статус</a:t>
                      </a:r>
                      <a:r>
                        <a:rPr lang="ru-RU" sz="1800" baseline="0" dirty="0"/>
                        <a:t> члена СПОК</a:t>
                      </a:r>
                      <a:endParaRPr lang="ru-RU" sz="1800" dirty="0"/>
                    </a:p>
                  </a:txBody>
                  <a:tcPr marL="91447" marR="91447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Члены СПОК</a:t>
                      </a:r>
                    </a:p>
                  </a:txBody>
                  <a:tcPr marL="91447" marR="91447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Взносы</a:t>
                      </a:r>
                    </a:p>
                  </a:txBody>
                  <a:tcPr marL="91447" marR="91447" marT="45732" marB="457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0214">
                <a:tc rowSpan="2">
                  <a:txBody>
                    <a:bodyPr/>
                    <a:lstStyle/>
                    <a:p>
                      <a:endParaRPr lang="ru-RU" sz="1300" dirty="0"/>
                    </a:p>
                    <a:p>
                      <a:endParaRPr lang="ru-RU" sz="1300" dirty="0"/>
                    </a:p>
                    <a:p>
                      <a:endParaRPr lang="ru-RU" sz="1300" dirty="0"/>
                    </a:p>
                    <a:p>
                      <a:endParaRPr lang="ru-RU" sz="1300" dirty="0"/>
                    </a:p>
                    <a:p>
                      <a:endParaRPr lang="ru-RU" sz="1300" dirty="0"/>
                    </a:p>
                    <a:p>
                      <a:endParaRPr lang="ru-RU" sz="1300" dirty="0"/>
                    </a:p>
                    <a:p>
                      <a:r>
                        <a:rPr lang="ru-RU" sz="2000" b="1" dirty="0"/>
                        <a:t>Действи-</a:t>
                      </a:r>
                    </a:p>
                    <a:p>
                      <a:r>
                        <a:rPr lang="ru-RU" sz="2000" b="1" dirty="0"/>
                        <a:t>тельные</a:t>
                      </a:r>
                    </a:p>
                  </a:txBody>
                  <a:tcPr marL="91447" marR="91447" marT="45732" marB="45732"/>
                </a:tc>
                <a:tc>
                  <a:txBody>
                    <a:bodyPr/>
                    <a:lstStyle/>
                    <a:p>
                      <a:r>
                        <a:rPr lang="ru-RU" sz="1700" u="sng" baseline="0" dirty="0"/>
                        <a:t>Инициаторы создания СПОК</a:t>
                      </a:r>
                      <a:r>
                        <a:rPr lang="ru-RU" sz="1700" baseline="0" dirty="0"/>
                        <a:t>: строительная организация, домостроительный комбинат, лесоперерабатывающий комбинат, лесозаготовительная организация, предприятие строительной индустрии</a:t>
                      </a:r>
                      <a:endParaRPr lang="ru-RU" sz="1700" dirty="0"/>
                    </a:p>
                  </a:txBody>
                  <a:tcPr marL="91447" marR="91447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  <a:p>
                      <a:pPr algn="ctr"/>
                      <a:r>
                        <a:rPr lang="ru-RU" sz="1700" dirty="0"/>
                        <a:t>Денежные средства, товарный кредит</a:t>
                      </a:r>
                    </a:p>
                  </a:txBody>
                  <a:tcPr marL="91447" marR="91447"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1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Сельскохозяйственные товаропроизводители</a:t>
                      </a:r>
                      <a:r>
                        <a:rPr lang="ru-RU" sz="1700" baseline="0" dirty="0"/>
                        <a:t> (ЛПХ, КФХ, ИП, ООО, АО)</a:t>
                      </a:r>
                      <a:endParaRPr lang="ru-RU" sz="1700" dirty="0"/>
                    </a:p>
                  </a:txBody>
                  <a:tcPr marL="91447" marR="91447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Денежные средства</a:t>
                      </a:r>
                      <a:r>
                        <a:rPr lang="ru-RU" sz="1700" baseline="0" dirty="0"/>
                        <a:t>, </a:t>
                      </a:r>
                      <a:r>
                        <a:rPr lang="ru-RU" sz="1700" dirty="0"/>
                        <a:t>имущество</a:t>
                      </a:r>
                    </a:p>
                  </a:txBody>
                  <a:tcPr marL="91447" marR="91447"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7195">
                <a:tc rowSpan="2">
                  <a:txBody>
                    <a:bodyPr/>
                    <a:lstStyle/>
                    <a:p>
                      <a:endParaRPr lang="ru-RU" sz="2000" b="1" dirty="0"/>
                    </a:p>
                    <a:p>
                      <a:endParaRPr lang="ru-RU" sz="2000" b="1" dirty="0"/>
                    </a:p>
                    <a:p>
                      <a:endParaRPr lang="ru-RU" sz="2000" b="1" dirty="0"/>
                    </a:p>
                    <a:p>
                      <a:r>
                        <a:rPr lang="ru-RU" sz="2000" b="1" dirty="0"/>
                        <a:t>Ассоции-рованные</a:t>
                      </a:r>
                    </a:p>
                  </a:txBody>
                  <a:tcPr marL="91447" marR="91447" marT="45732" marB="45732"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  <a:p>
                      <a:r>
                        <a:rPr lang="ru-RU" sz="1700" dirty="0"/>
                        <a:t>Физические</a:t>
                      </a:r>
                      <a:r>
                        <a:rPr lang="ru-RU" sz="1700" baseline="0" dirty="0"/>
                        <a:t> лица, желающие улучшить свои жилищные условия</a:t>
                      </a:r>
                      <a:endParaRPr lang="ru-RU" sz="1700" dirty="0"/>
                    </a:p>
                  </a:txBody>
                  <a:tcPr marL="91447" marR="91447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Денежные средства, «лесная» квота,</a:t>
                      </a:r>
                      <a:r>
                        <a:rPr lang="ru-RU" sz="1700" baseline="0" dirty="0"/>
                        <a:t> льготы от государства</a:t>
                      </a:r>
                      <a:endParaRPr lang="ru-RU" sz="1700" dirty="0"/>
                    </a:p>
                  </a:txBody>
                  <a:tcPr marL="91447" marR="91447"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31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Юридические лица, предприятия жилищно-коммунального хозяйства</a:t>
                      </a:r>
                    </a:p>
                  </a:txBody>
                  <a:tcPr marL="91447" marR="91447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Денежные средства, имущество</a:t>
                      </a:r>
                    </a:p>
                  </a:txBody>
                  <a:tcPr marL="91447" marR="91447" marT="45732" marB="457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313" y="104775"/>
            <a:ext cx="8229600" cy="7794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300" b="1" dirty="0">
                <a:latin typeface="+mn-lt"/>
              </a:rPr>
              <a:t>КАК СИСТЕМА РАБОТАЕТ?</a:t>
            </a:r>
            <a:br>
              <a:rPr lang="ru-RU" sz="3300" b="1" dirty="0">
                <a:latin typeface="+mn-lt"/>
              </a:rPr>
            </a:br>
            <a:endParaRPr lang="ru-RU" sz="2200" b="1" dirty="0">
              <a:latin typeface="+mn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81013" y="2922588"/>
            <a:ext cx="2205037" cy="7127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Microsoft Sans Serif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Управляющие компании ЖКХ 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276600" y="2887663"/>
            <a:ext cx="2420938" cy="23606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Microsoft Sans Serif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endParaRPr lang="ru-RU" altLang="ru-RU" sz="1800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800" b="1">
                <a:solidFill>
                  <a:schemeClr val="tx1"/>
                </a:solidFill>
              </a:rPr>
              <a:t>СПОК</a:t>
            </a:r>
            <a:r>
              <a:rPr lang="ru-RU" altLang="ru-RU" sz="180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800">
                <a:solidFill>
                  <a:schemeClr val="tx1"/>
                </a:solidFill>
              </a:rPr>
              <a:t>(строительство)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800" b="1">
                <a:solidFill>
                  <a:srgbClr val="1E4A0F"/>
                </a:solidFill>
              </a:rPr>
              <a:t>Целевой Фонд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800">
                <a:solidFill>
                  <a:srgbClr val="1E4A0F"/>
                </a:solidFill>
              </a:rPr>
              <a:t>взносы членов СПОК 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344988" y="730250"/>
            <a:ext cx="1665287" cy="1520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Microsoft Sans Serif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 власти, </a:t>
            </a:r>
          </a:p>
          <a:p>
            <a:pPr algn="ctr" eaLnBrk="1" hangingPunct="1">
              <a:lnSpc>
                <a:spcPct val="7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Минстрой России</a:t>
            </a:r>
          </a:p>
          <a:p>
            <a:pPr algn="ctr" eaLnBrk="1" hangingPunct="1">
              <a:lnSpc>
                <a:spcPct val="7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173788" y="1412875"/>
            <a:ext cx="2719387" cy="1154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Microsoft Sans Serif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800">
                <a:solidFill>
                  <a:schemeClr val="tx1"/>
                </a:solidFill>
              </a:rPr>
              <a:t>Земельный участок,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800">
                <a:solidFill>
                  <a:schemeClr val="tx1"/>
                </a:solidFill>
              </a:rPr>
              <a:t>Инженерная инфраструктура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173788" y="2655888"/>
            <a:ext cx="2719387" cy="11985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Microsoft Sans Serif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700">
                <a:solidFill>
                  <a:schemeClr val="tx1"/>
                </a:solidFill>
              </a:rPr>
              <a:t>Многоквартирный малоэтажный дом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  <a:defRPr/>
            </a:pPr>
            <a:endParaRPr lang="ru-RU" altLang="ru-RU" sz="170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700">
                <a:solidFill>
                  <a:schemeClr val="tx1"/>
                </a:solidFill>
              </a:rPr>
              <a:t>Частный дом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81013" y="2036763"/>
            <a:ext cx="2093912" cy="695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Microsoft Sans Serif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Инициаторы создания СПОК 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7451725" y="4914900"/>
            <a:ext cx="1395413" cy="1146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Microsoft Sans Serif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800" dirty="0">
                <a:solidFill>
                  <a:schemeClr val="bg2"/>
                </a:solidFill>
              </a:rPr>
              <a:t>Сельская ипотека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800" dirty="0">
                <a:solidFill>
                  <a:schemeClr val="tx1"/>
                </a:solidFill>
              </a:rPr>
              <a:t> Банк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2532063" y="5700713"/>
            <a:ext cx="3879850" cy="915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Microsoft Sans Serif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800" b="1">
                <a:solidFill>
                  <a:schemeClr val="tx1"/>
                </a:solidFill>
              </a:rPr>
              <a:t>Жители поселения 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800">
                <a:solidFill>
                  <a:schemeClr val="tx1"/>
                </a:solidFill>
              </a:rPr>
              <a:t>(заявка в СПОК на жилье) 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054725" y="4322763"/>
            <a:ext cx="2770188" cy="5032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Microsoft Sans Serif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800">
                <a:solidFill>
                  <a:schemeClr val="tx1"/>
                </a:solidFill>
              </a:rPr>
              <a:t>Покупка жилья 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054725" y="4914900"/>
            <a:ext cx="1295400" cy="1146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Microsoft Sans Serif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800" dirty="0">
                <a:solidFill>
                  <a:schemeClr val="bg2"/>
                </a:solidFill>
              </a:rPr>
              <a:t>Зачет паев,</a:t>
            </a:r>
            <a:r>
              <a:rPr lang="ru-RU" altLang="ru-RU" sz="1800" dirty="0">
                <a:solidFill>
                  <a:schemeClr val="tx1"/>
                </a:solidFill>
              </a:rPr>
              <a:t> </a:t>
            </a:r>
            <a:r>
              <a:rPr lang="ru-RU" altLang="ru-RU" sz="1800" dirty="0">
                <a:solidFill>
                  <a:srgbClr val="FF0000"/>
                </a:solidFill>
              </a:rPr>
              <a:t>льготы от гос-ва</a:t>
            </a:r>
          </a:p>
        </p:txBody>
      </p:sp>
      <p:cxnSp>
        <p:nvCxnSpPr>
          <p:cNvPr id="22" name="Прямая со стрелкой 21"/>
          <p:cNvCxnSpPr>
            <a:cxnSpLocks/>
          </p:cNvCxnSpPr>
          <p:nvPr/>
        </p:nvCxnSpPr>
        <p:spPr>
          <a:xfrm>
            <a:off x="2644775" y="2722563"/>
            <a:ext cx="620713" cy="5572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cxnSpLocks/>
          </p:cNvCxnSpPr>
          <p:nvPr/>
        </p:nvCxnSpPr>
        <p:spPr>
          <a:xfrm>
            <a:off x="2686050" y="3438525"/>
            <a:ext cx="582613" cy="3556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7451725" y="3862388"/>
            <a:ext cx="0" cy="4524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699125" y="3340100"/>
            <a:ext cx="482600" cy="158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2681288" y="730250"/>
            <a:ext cx="1566862" cy="1520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1400" b="1" dirty="0"/>
              <a:t>Федеральный проектных центр ИЖС </a:t>
            </a:r>
          </a:p>
          <a:p>
            <a:pPr algn="ctr" eaLnBrk="1" hangingPunct="1">
              <a:defRPr/>
            </a:pPr>
            <a:r>
              <a:rPr lang="ru-RU" sz="1400" dirty="0">
                <a:latin typeface="Arial" charset="0"/>
              </a:rPr>
              <a:t>ДОМ РФ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C00000"/>
                </a:solidFill>
                <a:latin typeface="Arial" charset="0"/>
              </a:rPr>
              <a:t>сопровождение и контроль</a:t>
            </a:r>
          </a:p>
          <a:p>
            <a:pPr algn="ctr" eaLnBrk="1" hangingPunct="1">
              <a:defRPr/>
            </a:pPr>
            <a:endParaRPr lang="ru-RU" sz="1400" dirty="0">
              <a:latin typeface="Arial" charset="0"/>
            </a:endParaRPr>
          </a:p>
        </p:txBody>
      </p:sp>
      <p:cxnSp>
        <p:nvCxnSpPr>
          <p:cNvPr id="31" name="Прямая со стрелкой 30"/>
          <p:cNvCxnSpPr>
            <a:stCxn id="18" idx="0"/>
          </p:cNvCxnSpPr>
          <p:nvPr/>
        </p:nvCxnSpPr>
        <p:spPr>
          <a:xfrm flipH="1" flipV="1">
            <a:off x="4471988" y="5232400"/>
            <a:ext cx="0" cy="4683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бъект 2"/>
          <p:cNvSpPr txBox="1">
            <a:spLocks/>
          </p:cNvSpPr>
          <p:nvPr/>
        </p:nvSpPr>
        <p:spPr>
          <a:xfrm>
            <a:off x="479425" y="3862388"/>
            <a:ext cx="2214563" cy="703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Microsoft Sans Serif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Сельхозтоваро-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производители</a:t>
            </a:r>
          </a:p>
        </p:txBody>
      </p:sp>
      <p:cxnSp>
        <p:nvCxnSpPr>
          <p:cNvPr id="78" name="Прямая со стрелкой 77"/>
          <p:cNvCxnSpPr>
            <a:cxnSpLocks/>
          </p:cNvCxnSpPr>
          <p:nvPr/>
        </p:nvCxnSpPr>
        <p:spPr>
          <a:xfrm flipV="1">
            <a:off x="2705100" y="4125913"/>
            <a:ext cx="573088" cy="2016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cxnSpLocks/>
          </p:cNvCxnSpPr>
          <p:nvPr/>
        </p:nvCxnSpPr>
        <p:spPr>
          <a:xfrm>
            <a:off x="4859338" y="2271713"/>
            <a:ext cx="0" cy="6127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cxnSpLocks/>
          </p:cNvCxnSpPr>
          <p:nvPr/>
        </p:nvCxnSpPr>
        <p:spPr>
          <a:xfrm>
            <a:off x="3779838" y="2295525"/>
            <a:ext cx="0" cy="58896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бъект 2"/>
          <p:cNvSpPr txBox="1">
            <a:spLocks/>
          </p:cNvSpPr>
          <p:nvPr/>
        </p:nvSpPr>
        <p:spPr>
          <a:xfrm>
            <a:off x="488950" y="4733925"/>
            <a:ext cx="2205038" cy="712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Microsoft Sans Serif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Строители </a:t>
            </a:r>
          </a:p>
        </p:txBody>
      </p:sp>
      <p:cxnSp>
        <p:nvCxnSpPr>
          <p:cNvPr id="32" name="Прямая со стрелкой 31"/>
          <p:cNvCxnSpPr>
            <a:cxnSpLocks/>
          </p:cNvCxnSpPr>
          <p:nvPr/>
        </p:nvCxnSpPr>
        <p:spPr>
          <a:xfrm flipV="1">
            <a:off x="2703513" y="4775200"/>
            <a:ext cx="531812" cy="28892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азвание 1"/>
          <p:cNvSpPr>
            <a:spLocks noGrp="1"/>
          </p:cNvSpPr>
          <p:nvPr>
            <p:ph type="title"/>
          </p:nvPr>
        </p:nvSpPr>
        <p:spPr>
          <a:xfrm>
            <a:off x="484188" y="788988"/>
            <a:ext cx="5503862" cy="127158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x-none" sz="2800" b="1" dirty="0">
                <a:solidFill>
                  <a:schemeClr val="bg1">
                    <a:lumMod val="50000"/>
                  </a:schemeClr>
                </a:solidFill>
              </a:rPr>
              <a:t>Ипотечно-накопительная система в строительстве</a:t>
            </a:r>
            <a:br>
              <a:rPr lang="ru-RU" altLang="x-none" sz="2800" b="1" dirty="0">
                <a:solidFill>
                  <a:schemeClr val="bg1">
                    <a:lumMod val="50000"/>
                  </a:schemeClr>
                </a:solidFill>
              </a:rPr>
            </a:br>
            <a:endParaRPr lang="ru-RU" altLang="x-none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71979" y="2420888"/>
          <a:ext cx="6696745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 bwMode="auto">
          <a:xfrm>
            <a:off x="6342063" y="596900"/>
            <a:ext cx="2663825" cy="24955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sz="1800" b="1" dirty="0">
                <a:solidFill>
                  <a:srgbClr val="C00000"/>
                </a:solidFill>
                <a:latin typeface="Myriad Pro Light" panose="020B0403030403020204" pitchFamily="34" charset="0"/>
              </a:rPr>
              <a:t>Актуально</a:t>
            </a:r>
            <a:r>
              <a:rPr lang="ru-RU" sz="1800" dirty="0">
                <a:solidFill>
                  <a:schemeClr val="bg1">
                    <a:lumMod val="85000"/>
                  </a:schemeClr>
                </a:solidFill>
                <a:latin typeface="Myriad Pro Light" panose="020B0403030403020204" pitchFamily="34" charset="0"/>
              </a:rPr>
              <a:t>: каждый гражданин Российской Федерации имеет право заготовить древесину для собственных нужд по льготной цене, в том числе для строительства ИЖД (до 300 м3 )</a:t>
            </a:r>
            <a:endParaRPr lang="ru-RU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269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5013325"/>
            <a:ext cx="274796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286314"/>
      </a:lt2>
      <a:accent1>
        <a:srgbClr val="397A10"/>
      </a:accent1>
      <a:accent2>
        <a:srgbClr val="66C022"/>
      </a:accent2>
      <a:accent3>
        <a:srgbClr val="FFFFFF"/>
      </a:accent3>
      <a:accent4>
        <a:srgbClr val="404040"/>
      </a:accent4>
      <a:accent5>
        <a:srgbClr val="AEBEAA"/>
      </a:accent5>
      <a:accent6>
        <a:srgbClr val="5CAE1E"/>
      </a:accent6>
      <a:hlink>
        <a:srgbClr val="EA1A1A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286314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286314"/>
        </a:lt2>
        <a:accent1>
          <a:srgbClr val="397A10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AEBEAA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286314"/>
        </a:lt2>
        <a:accent1>
          <a:srgbClr val="397A10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AEBEAA"/>
        </a:accent5>
        <a:accent6>
          <a:srgbClr val="5CAE1E"/>
        </a:accent6>
        <a:hlink>
          <a:srgbClr val="F50F3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86314"/>
        </a:lt2>
        <a:accent1>
          <a:srgbClr val="397A10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AEBEAA"/>
        </a:accent5>
        <a:accent6>
          <a:srgbClr val="5CAE1E"/>
        </a:accent6>
        <a:hlink>
          <a:srgbClr val="EA1A1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1698</TotalTime>
  <Words>857</Words>
  <Application>Microsoft Office PowerPoint</Application>
  <PresentationFormat>On-screen Show (4:3)</PresentationFormat>
  <Paragraphs>187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Microsoft Sans Serif</vt:lpstr>
      <vt:lpstr>굴림</vt:lpstr>
      <vt:lpstr>Verdana</vt:lpstr>
      <vt:lpstr>Myriad Pro Light</vt:lpstr>
      <vt:lpstr>powerpoint-template-24</vt:lpstr>
      <vt:lpstr>«МОЙ ДОМ»  ДОСТУПНОЕ И КОМФОРТНОЕ ЖИЛЬЕ  в сельских поселениях и малых городах России</vt:lpstr>
      <vt:lpstr>ПЕРЕЧЕНЬ ЗАДАЧ, КОТОРЫЕ РЕШАЕТ ПРОЕКТ  для сельских поселений и малых городов</vt:lpstr>
      <vt:lpstr>PowerPoint Presentation</vt:lpstr>
      <vt:lpstr>ОСНОВНЫЕ ФУНКЦИИ ФПЦ</vt:lpstr>
      <vt:lpstr>НАПРАВЛЕНИЯ ДЕЯТЕЛЬНОСТИ ФПЦ</vt:lpstr>
      <vt:lpstr>Предполагаемые участники проекта</vt:lpstr>
      <vt:lpstr>Потенциальные участники СПОК по строительству (инвесторы)</vt:lpstr>
      <vt:lpstr>КАК СИСТЕМА РАБОТАЕТ? </vt:lpstr>
      <vt:lpstr>Ипотечно-накопительная система в строительстве </vt:lpstr>
      <vt:lpstr>PowerPoint Presentation</vt:lpstr>
      <vt:lpstr>СОСТАВ СТАНДАРТОВ</vt:lpstr>
      <vt:lpstr>PowerPoint Presentation</vt:lpstr>
      <vt:lpstr>ИПОТЕЧНАЯ ПРОГРАММА</vt:lpstr>
      <vt:lpstr>НАКОПИТЕЛЬНАЯ ПРОГРАММА</vt:lpstr>
      <vt:lpstr>Ключевые финансовые показатели проекта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ДОСТУПНАЯ ИПОТЕКА  НА СЕЛЬСКИХ ТЕРРИТОРИЯХ</dc:title>
  <dc:creator>Пользователь Microsoft Office</dc:creator>
  <cp:lastModifiedBy>Sergey Antipin</cp:lastModifiedBy>
  <cp:revision>263</cp:revision>
  <cp:lastPrinted>2017-10-30T08:07:40Z</cp:lastPrinted>
  <dcterms:created xsi:type="dcterms:W3CDTF">2017-07-20T10:28:45Z</dcterms:created>
  <dcterms:modified xsi:type="dcterms:W3CDTF">2020-12-21T20:46:33Z</dcterms:modified>
</cp:coreProperties>
</file>