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90" r:id="rId12"/>
    <p:sldId id="289" r:id="rId13"/>
    <p:sldId id="288" r:id="rId14"/>
    <p:sldId id="277" r:id="rId15"/>
    <p:sldId id="28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6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8AD655-ECB3-4FD5-BD32-282A3AA27D8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AB4C88-255B-45AA-8901-47AF8727C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D655-ECB3-4FD5-BD32-282A3AA27D8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4C88-255B-45AA-8901-47AF8727C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D655-ECB3-4FD5-BD32-282A3AA27D8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4C88-255B-45AA-8901-47AF8727C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D655-ECB3-4FD5-BD32-282A3AA27D8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4C88-255B-45AA-8901-47AF8727CE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D655-ECB3-4FD5-BD32-282A3AA27D8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4C88-255B-45AA-8901-47AF8727CE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D655-ECB3-4FD5-BD32-282A3AA27D8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4C88-255B-45AA-8901-47AF8727CE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D655-ECB3-4FD5-BD32-282A3AA27D8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4C88-255B-45AA-8901-47AF8727C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D655-ECB3-4FD5-BD32-282A3AA27D8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4C88-255B-45AA-8901-47AF8727CE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D655-ECB3-4FD5-BD32-282A3AA27D8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4C88-255B-45AA-8901-47AF8727C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8AD655-ECB3-4FD5-BD32-282A3AA27D8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B4C88-255B-45AA-8901-47AF8727C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8AD655-ECB3-4FD5-BD32-282A3AA27D8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AB4C88-255B-45AA-8901-47AF8727CE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8AD655-ECB3-4FD5-BD32-282A3AA27D80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AB4C88-255B-45AA-8901-47AF8727CE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info@gidro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 anchor="ctr">
            <a:normAutofit fontScale="925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Современные полимерные кровельные и гидроизоляционные материалы. Технические решения применения их в районах Крайнего Севера, Арктики </a:t>
            </a:r>
          </a:p>
          <a:p>
            <a:pPr algn="r">
              <a:lnSpc>
                <a:spcPct val="150000"/>
              </a:lnSpc>
              <a:buNone/>
            </a:pPr>
            <a:r>
              <a:rPr lang="ru-RU" b="1" i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Ген.директор, д.т.н. Шульженко Ю.П.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 lIns="36000" rIns="36000" anchor="ctr">
            <a:noAutofit/>
          </a:bodyPr>
          <a:lstStyle/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настоящее время мы имеем опыт 22 года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Безремонтного применения высокоэластичных Элонов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кровлях </a:t>
            </a:r>
            <a:r>
              <a:rPr lang="ru-RU" sz="25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России</a:t>
            </a: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Обследования кровель после 20 лет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эксплуатации показали, что признаков старения Элона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 обнаружено, он по</a:t>
            </a:r>
            <a:r>
              <a:rPr lang="en-US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5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прежднему</a:t>
            </a: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эластичен. Учитывая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вышеизложенное мы вправе заявить, что долговечность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Элона не менее 50 лет, то есть она соответствует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жизненному циклу зданий (ЖЦЗ). Сравнивая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сметную стоимость устройства мягких кровель из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однослойного Элона с 2-х – 3-х слойным ковром из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битумнополимерных материалов мы видим, что даже по 			разовым затратам мы имеем экономию.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 lIns="36000" rIns="36000" anchor="ctr">
            <a:noAutofit/>
          </a:bodyPr>
          <a:lstStyle/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2394" y="2204864"/>
          <a:ext cx="8742094" cy="3813796"/>
        </p:xfrm>
        <a:graphic>
          <a:graphicData uri="http://schemas.openxmlformats.org/drawingml/2006/table">
            <a:tbl>
              <a:tblPr/>
              <a:tblGrid>
                <a:gridCol w="1841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6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2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2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18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Срок эксплуатации кровель, лет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Затраты на эксплуатацию кровель, руб/м2 (нарастающим итогом)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0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поколение 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Битумный материал (0% - полимера, 3-5  слоя)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поколение 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Битумно-полимерный материал (5-7% -полимера, 2-3 слоя )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 поколение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Полимерный материал 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100% - полимера, 1–слой )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29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ПВХ Кровлелон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ЭПДМ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Элон-Супер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72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Первичный монтаж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816-1100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1100-1350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1595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72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1216-1550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1150-1350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___</a:t>
                      </a:r>
                    </a:p>
                  </a:txBody>
                  <a:tcPr marL="9264" marR="9264" marT="9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___</a:t>
                      </a:r>
                    </a:p>
                  </a:txBody>
                  <a:tcPr marL="9264" marR="9264" marT="9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1430-1750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1150-1350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___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___</a:t>
                      </a:r>
                    </a:p>
                  </a:txBody>
                  <a:tcPr marL="9264" marR="9264" marT="9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3038-3997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2200-2700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1385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___</a:t>
                      </a:r>
                    </a:p>
                  </a:txBody>
                  <a:tcPr marL="9264" marR="9264" marT="9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9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Итог за 50 лет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6500-8400  ₽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5600-6750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2605,00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₽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1595,00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₽</a:t>
                      </a:r>
                    </a:p>
                  </a:txBody>
                  <a:tcPr marL="9264" marR="9264" marT="9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Подзаголовок 2"/>
          <p:cNvSpPr txBox="1">
            <a:spLocks/>
          </p:cNvSpPr>
          <p:nvPr/>
        </p:nvSpPr>
        <p:spPr>
          <a:xfrm>
            <a:off x="179512" y="1484784"/>
            <a:ext cx="8568952" cy="836021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Затраты за жизненный цикл зданий (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L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.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C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.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C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.-анализ)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040560"/>
          </a:xfrm>
        </p:spPr>
        <p:txBody>
          <a:bodyPr lIns="36000" rIns="36000" anchor="ctr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None/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Преимущества полимерных мембран: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None/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1.  Атмосферостойкость;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None/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2.  Эластичность;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None/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3.  Прочность 10-45 мПа;</a:t>
            </a:r>
          </a:p>
          <a:p>
            <a:pPr marL="822960" lvl="1" indent="-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AutoNum type="arabicPeriod" startAt="4"/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Морозостойкость -60°С;</a:t>
            </a:r>
          </a:p>
          <a:p>
            <a:pPr marL="822960" lvl="1" indent="-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AutoNum type="arabicPeriod" startAt="4"/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ru-RU" sz="28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Хим,-биостойкость</a:t>
            </a: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 marL="822960" lvl="1" indent="-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AutoNum type="arabicPeriod" startAt="4"/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Корнестойкость;</a:t>
            </a:r>
          </a:p>
          <a:p>
            <a:pPr marL="822960" lvl="1" indent="-457200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AutoNum type="arabicPeriod" startAt="4"/>
            </a:pPr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Всесезонность применения. 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 lIns="36000" rIns="36000" anchor="ctr">
            <a:noAutofit/>
          </a:bodyPr>
          <a:lstStyle/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эластичность 007 a соединение с красным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39" y="1952836"/>
            <a:ext cx="8316924" cy="4788532"/>
          </a:xfrm>
          <a:prstGeom prst="rect">
            <a:avLst/>
          </a:prstGeom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66104" y="1527175"/>
            <a:ext cx="78062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400" b="1" dirty="0">
                <a:latin typeface="Cambria" pitchFamily="18" charset="0"/>
                <a:ea typeface="Lucida Sans Unicode" pitchFamily="34" charset="0"/>
                <a:cs typeface="Lucida Sans Unicode" pitchFamily="34" charset="0"/>
              </a:rPr>
              <a:t>Эластичность </a:t>
            </a:r>
            <a:r>
              <a:rPr lang="ru-RU" sz="2400" b="1" dirty="0" smtClean="0">
                <a:latin typeface="Cambria" pitchFamily="18" charset="0"/>
                <a:ea typeface="Lucida Sans Unicode" pitchFamily="34" charset="0"/>
                <a:cs typeface="Lucida Sans Unicode" pitchFamily="34" charset="0"/>
              </a:rPr>
              <a:t>полимерных мембран от 200-550%</a:t>
            </a:r>
            <a:endParaRPr lang="ru-RU" sz="2400" b="1" dirty="0">
              <a:latin typeface="Cambria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040560"/>
          </a:xfrm>
        </p:spPr>
        <p:txBody>
          <a:bodyPr lIns="36000" rIns="36000" anchor="t">
            <a:noAutofit/>
          </a:bodyPr>
          <a:lstStyle/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учетом затрат в процессе эксплуатации Элон имеет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колоссальное преимущество по сравнению с битумно-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полимерными материалами, исчисляемое тысячами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рублей на квадратный метр. Технология выполнения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кровельных работ с применением Элонов является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безопасной, не требует применения газа. Способ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устройства –клеевая система, не требующая горячих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поцессов. Элон сохраняет эластичность до -62 С, не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имеет замерзающих компонентов, можно работать с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ним круглогодично.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 lIns="36000" rIns="36000" anchor="ctr">
            <a:noAutofit/>
          </a:bodyPr>
          <a:lstStyle/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690" y="1484784"/>
            <a:ext cx="8835806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968552"/>
          </a:xfrm>
        </p:spPr>
        <p:txBody>
          <a:bodyPr lIns="36000" rIns="36000" anchor="t">
            <a:noAutofit/>
          </a:bodyPr>
          <a:lstStyle/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 работе в отдаленных районах Элоны выигрывают в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логистике, т.к 1м2  весит 1.2-1.5кг, т.е. в 4-6 раз меньше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битумно-полимерных материалов (Техноэласт, Бикрост и</a:t>
            </a:r>
          </a:p>
          <a:p>
            <a:pPr algn="ctr">
              <a:buNone/>
            </a:pPr>
            <a:r>
              <a:rPr lang="ru-RU" sz="25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др</a:t>
            </a: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 В 1992 году нами было организовано производство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отечественных ПВХ-мембран для устройства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однослойных кровель. Материал получил название 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Кровлелон выпускается 3-х марок: </a:t>
            </a:r>
          </a:p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				Марка А - армированный основой</a:t>
            </a:r>
          </a:p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				Марка Г – неармированный</a:t>
            </a:r>
          </a:p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				Марка Д – дублированный с основой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824536"/>
          </a:xfrm>
        </p:spPr>
        <p:txBody>
          <a:bodyPr lIns="36000" rIns="36000" anchor="t">
            <a:noAutofit/>
          </a:bodyPr>
          <a:lstStyle/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Высокие физико-механические свойства, эластичность,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морозостойкость (до -45 С), атмосферостойкость,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водостойкость,  цветостойкость,  </a:t>
            </a:r>
            <a:r>
              <a:rPr lang="ru-RU" sz="25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масло-бензо-хим</a:t>
            </a: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</a:p>
          <a:p>
            <a:pPr algn="ctr">
              <a:buNone/>
            </a:pPr>
            <a:r>
              <a:rPr lang="ru-RU" sz="25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био-корнестойкость</a:t>
            </a: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позволяют его отнести  к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наиболее надёжным и долговечным материалам,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особенно при применении в качестве гидроизоляции. Одним из важных достоинств Кровлелона является его высокая пожаробезопасность. Кровлелон сваривается горячим воздухом, позволяет создавать надёжные стыки.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968552"/>
          </a:xfrm>
        </p:spPr>
        <p:txBody>
          <a:bodyPr lIns="36000" rIns="36000" anchor="t">
            <a:noAutofit/>
          </a:bodyPr>
          <a:lstStyle/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Соединение кровельных полотен Кровлелона 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осуществляется </a:t>
            </a:r>
            <a:r>
              <a:rPr lang="ru-RU" sz="25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полуавтомотическим</a:t>
            </a: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сварочным 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оборудованием, что позволяет минимизировать влияние 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человеческого фактора на качество кровельных работ. 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Данная технология позволяет производить работы 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всесезонно, исключая применение открытого огня.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Достоинством материала является его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битумосовместимость, что позволяет не только 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эффективно выполнять новые кровли, но и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ремонтировать традиционные мягкие кровли.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752528"/>
          </a:xfrm>
        </p:spPr>
        <p:txBody>
          <a:bodyPr lIns="36000" rIns="36000" anchor="t">
            <a:noAutofit/>
          </a:bodyPr>
          <a:lstStyle/>
          <a:p>
            <a:pPr algn="ctr">
              <a:buNone/>
            </a:pP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Кровлелон был успешно применен на ряде</a:t>
            </a:r>
          </a:p>
          <a:p>
            <a:pPr algn="ctr">
              <a:buNone/>
            </a:pP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компрессорных станций Газпрома в районах Ямбурга, </a:t>
            </a:r>
          </a:p>
          <a:p>
            <a:pPr algn="ctr">
              <a:buNone/>
            </a:pP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Нового Уренгоя. Работы проводились</a:t>
            </a:r>
          </a:p>
          <a:p>
            <a:pPr algn="ctr">
              <a:buNone/>
            </a:pP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Всесезонно. Применение Кровлелона в конструкциях</a:t>
            </a:r>
          </a:p>
          <a:p>
            <a:pPr algn="ctr">
              <a:buNone/>
            </a:pP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стилобатов (открытые, закрытые</a:t>
            </a:r>
          </a:p>
          <a:p>
            <a:pPr algn="ctr">
              <a:buNone/>
            </a:pP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Автостоянки) позволило надёжно решать проблемы</a:t>
            </a:r>
          </a:p>
          <a:p>
            <a:pPr algn="ctr">
              <a:buNone/>
            </a:pP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гидроизоляции. Высокие физико-механические</a:t>
            </a:r>
          </a:p>
          <a:p>
            <a:pPr algn="ctr">
              <a:buNone/>
            </a:pP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характеристики Кровлелона позволяют поверх</a:t>
            </a:r>
          </a:p>
          <a:p>
            <a:pPr algn="ctr">
              <a:buNone/>
            </a:pP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Кровлелона укладывать асфальт. 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468052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5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Активное  освоения природных богатств Севера, придание особой значимости созданию Северного морского пути являются актуальными задачами государственной важности.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Первостепенное значение имеет создание инфраструктуры городов и    поселений. Сложные климатические условия требуют применения современных технологий, материалов, конструкций, позволяющих вести строительство круглогодично. </a:t>
            </a:r>
            <a:r>
              <a:rPr lang="ru-RU" sz="25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Круглогодичность</a:t>
            </a: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приобретает особую актуальность.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752528"/>
          </a:xfrm>
        </p:spPr>
        <p:txBody>
          <a:bodyPr lIns="36000" rIns="36000" anchor="ctr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Двадцатилетние наблюдения за материалом применённом в качестве гидроизоляции </a:t>
            </a:r>
            <a:r>
              <a:rPr lang="ru-RU" sz="2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подъземных</a:t>
            </a: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автостоянок (Москва-Сити, ТРК «Охотный ряд» на Манежной площади, коммуникационный тоннель на Новом Арбате и др.) подтвердили его высокую надёжность и долговечность. Мониторинг объектов с применением Кровлелонов (кровля, гидроизоляция) продолжается. В настоящее время в России имеются мощности по производству вышеуказанных  наших РПКГМ на уровне 10 млн. м2. 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752528"/>
          </a:xfrm>
        </p:spPr>
        <p:txBody>
          <a:bodyPr lIns="36000" rIns="36000" anchor="ctr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Однако, они не востребованы, т.к в районах Севера по-прежнему используются битумно и битумно-полимерные материалы под эгидой как бы более дешевых. Мы утверждаем, что эта кажущаяся дешевизна очень дорого обходится уже после первых лет эксплуатации. Сегодня почему-то все считают по разовым затратам и мало кого интересует долговечность. Такой подход ведёт к разорению. Кровли на Севере и в отдалённых </a:t>
            </a:r>
            <a:r>
              <a:rPr lang="ru-RU" sz="2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районнах</a:t>
            </a: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это «</a:t>
            </a:r>
            <a:r>
              <a:rPr lang="ru-RU" sz="2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Эпийская</a:t>
            </a: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корова», которая </a:t>
            </a:r>
            <a:r>
              <a:rPr lang="ru-RU" sz="2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сжирает</a:t>
            </a: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огромные средства. Пора посмотреть правде в глаза.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968552"/>
          </a:xfrm>
        </p:spPr>
        <p:txBody>
          <a:bodyPr lIns="36000" rIns="36000" anchor="ctr">
            <a:noAutofit/>
          </a:bodyPr>
          <a:lstStyle/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Необходимо применять срочные меры по нормализации ситуации в области устройства мягких кровель в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районах Севера и отдалённых районов Арктики. Сегодня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бытует мнение, что мягкие кровли недолговечные.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НПО «Гидрол-Руфинг» своими работами опровергло 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данное утверждение. Нами разработаны материалы,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конструктивы покрытий, технологии обеспечивающие 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надёжность и долговечность мягких кровель на уровне 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25-50 лет, отвечающие требованиям ЖЦЗ - </a:t>
            </a:r>
            <a:r>
              <a:rPr lang="ru-RU" sz="25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жизненого</a:t>
            </a: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цикла зданий.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968552"/>
          </a:xfrm>
        </p:spPr>
        <p:txBody>
          <a:bodyPr lIns="36000" rIns="36000" anchor="ctr">
            <a:noAutofit/>
          </a:bodyPr>
          <a:lstStyle/>
          <a:p>
            <a:pPr algn="ctr">
              <a:buNone/>
            </a:pP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Данное утверждение подтверждено натурными</a:t>
            </a:r>
          </a:p>
          <a:p>
            <a:pPr algn="ctr">
              <a:buNone/>
            </a:pP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наблюдениями за кровлями выполненными нашими</a:t>
            </a:r>
          </a:p>
          <a:p>
            <a:pPr algn="ctr">
              <a:buNone/>
            </a:pP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материалами с нашим участием, эксплуатируемыми в районах от Арктики до субтропиков. Предлагаемые</a:t>
            </a:r>
          </a:p>
          <a:p>
            <a:pPr algn="ctr">
              <a:buNone/>
            </a:pP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НПО «Гидрол-Руфинг» материалы, технологии,</a:t>
            </a:r>
          </a:p>
          <a:p>
            <a:pPr algn="ctr">
              <a:buNone/>
            </a:pP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технические решения являются инновационными.</a:t>
            </a:r>
          </a:p>
          <a:p>
            <a:pPr algn="ctr">
              <a:buNone/>
            </a:pP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последние годы многие разработчики жалуются на</a:t>
            </a:r>
          </a:p>
          <a:p>
            <a:pPr algn="ctr">
              <a:buNone/>
            </a:pP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отсутствие в стране, в том числе и в строительстве</a:t>
            </a:r>
          </a:p>
          <a:p>
            <a:pPr algn="ctr">
              <a:buNone/>
            </a:pP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механизма продвижения инноваций. </a:t>
            </a:r>
          </a:p>
          <a:p>
            <a:pPr algn="ctr">
              <a:buNone/>
            </a:pPr>
            <a:endParaRPr lang="ru-RU" sz="2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968552"/>
          </a:xfrm>
        </p:spPr>
        <p:txBody>
          <a:bodyPr lIns="36000" rIns="36000" anchor="ctr">
            <a:noAutofit/>
          </a:bodyPr>
          <a:lstStyle/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Продвижение нового всегда и во все времена было не</a:t>
            </a:r>
          </a:p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простым делом. Требовалось проявлять адское</a:t>
            </a:r>
          </a:p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терпение, уметь ждать, находить творческих людей, </a:t>
            </a:r>
          </a:p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иметь коллосальную аргументацию и безусловно</a:t>
            </a:r>
          </a:p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большой оптимизм. Россия издревле славилась </a:t>
            </a:r>
          </a:p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творческими людьми. Мы много сделали – приходите к</a:t>
            </a:r>
          </a:p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нам проектировщики, строители, эксплуатационщики и </a:t>
            </a:r>
          </a:p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мы с Вами сотворим чудо – дадим Северу уникальные </a:t>
            </a:r>
          </a:p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решения в деле создания долговечных надёжных</a:t>
            </a:r>
          </a:p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кровель и гидроизоляций. Нам есть что Вам предложить! </a:t>
            </a:r>
          </a:p>
          <a:p>
            <a:pPr algn="ctr">
              <a:buNone/>
            </a:pPr>
            <a:endParaRPr lang="ru-RU" sz="2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lvl="0" algn="ctr">
              <a:lnSpc>
                <a:spcPct val="150000"/>
              </a:lnSpc>
              <a:spcBef>
                <a:spcPts val="100"/>
              </a:spcBef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БЛАГОДАРИМ ЗА ВНИМАНИЕ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lvl="0" algn="ctr">
              <a:lnSpc>
                <a:spcPct val="150000"/>
              </a:lnSpc>
              <a:spcBef>
                <a:spcPts val="100"/>
              </a:spcBef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150000"/>
              </a:lnSpc>
              <a:spcBef>
                <a:spcPts val="100"/>
              </a:spcBef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НАШИ КОНТАКТЫ:</a:t>
            </a:r>
          </a:p>
          <a:p>
            <a:pPr lvl="0">
              <a:lnSpc>
                <a:spcPct val="150000"/>
              </a:lnSpc>
              <a:spcBef>
                <a:spcPts val="100"/>
              </a:spcBef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	</a:t>
            </a:r>
            <a:r>
              <a:rPr lang="ru-RU" sz="2000" dirty="0" smtClean="0">
                <a:solidFill>
                  <a:srgbClr val="0070C0"/>
                </a:solidFill>
              </a:rPr>
              <a:t>109428, Москва, ул. Стахановская, д. 20, </a:t>
            </a:r>
            <a:r>
              <a:rPr lang="ru-RU" sz="2000" dirty="0" err="1" smtClean="0">
                <a:solidFill>
                  <a:srgbClr val="0070C0"/>
                </a:solidFill>
              </a:rPr>
              <a:t>эт</a:t>
            </a:r>
            <a:r>
              <a:rPr lang="ru-RU" sz="2000" dirty="0" smtClean="0">
                <a:solidFill>
                  <a:srgbClr val="0070C0"/>
                </a:solidFill>
              </a:rPr>
              <a:t>. 3, </a:t>
            </a:r>
            <a:r>
              <a:rPr lang="ru-RU" sz="2000" dirty="0" err="1" smtClean="0">
                <a:solidFill>
                  <a:srgbClr val="0070C0"/>
                </a:solidFill>
              </a:rPr>
              <a:t>оф</a:t>
            </a:r>
            <a:r>
              <a:rPr lang="ru-RU" sz="2000" dirty="0" smtClean="0">
                <a:solidFill>
                  <a:srgbClr val="0070C0"/>
                </a:solidFill>
              </a:rPr>
              <a:t>. 2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	Телефоны:	 +7 (495) 739-35-08, 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         	 +7 (495) 739-35-86, 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              	 +7 (495) 730-46-54.</a:t>
            </a: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E-mail: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hlinkClick r:id="rId2"/>
              </a:rPr>
              <a:t>info@gidrol.ru</a:t>
            </a:r>
            <a:endParaRPr lang="ru-RU" sz="2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https://gidrol.ru/</a:t>
            </a:r>
          </a:p>
          <a:p>
            <a:pPr lvl="0" algn="ctr">
              <a:lnSpc>
                <a:spcPct val="150000"/>
              </a:lnSpc>
              <a:spcBef>
                <a:spcPts val="100"/>
              </a:spcBef>
              <a:buNone/>
            </a:pPr>
            <a:endParaRPr lang="ru-RU" sz="1800" dirty="0" smtClean="0"/>
          </a:p>
          <a:p>
            <a:pPr>
              <a:spcBef>
                <a:spcPts val="100"/>
              </a:spcBef>
              <a:buNone/>
            </a:pPr>
            <a:endParaRPr lang="ru-RU" sz="2000" dirty="0" smtClean="0"/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4680521"/>
          </a:xfrm>
        </p:spPr>
        <p:txBody>
          <a:bodyPr anchor="ctr">
            <a:noAutofit/>
          </a:bodyPr>
          <a:lstStyle/>
          <a:p>
            <a:pPr algn="ctr">
              <a:buNone/>
            </a:pPr>
            <a:r>
              <a:rPr lang="ru-RU" sz="25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Под этим углом попытаемся проанализировать состояние дел   с устройством кровель в северных регионах. Исходя из климатических особенностей севера ( сильные ветра, морозы до температуры -55,- 60 С)  с точки зрения эксплуатационной надежности оптимальным типом являются плоские крыши. В настоящее время кровли на них, выполняются из битумнополимерных материалов. По данным  (ВНИИстройполимер, </a:t>
            </a:r>
            <a:r>
              <a:rPr lang="ru-RU" sz="25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ВНИИкровля</a:t>
            </a: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и др.) срок службы мягких кровель из этих материалов в районах Севера составляет от 1                    года до нескольких лет.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968553"/>
          </a:xfrm>
        </p:spPr>
        <p:txBody>
          <a:bodyPr lIns="36000" rIns="36000" anchor="ctr">
            <a:noAutofit/>
          </a:bodyPr>
          <a:lstStyle/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Сложные климатические условия с сильными ветрами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морозами не позволяют выполнять кровельные работы круглогодично. Мягкие кровли выполняются сезонно в 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течение 3-4 месяцев в году. Существующая технология наплавления материалов является затратной, 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травмоопасной, пожароопасной, малоэффективной.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Производительность труда и качество работ низкие. 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Анализ существующих условий устройства и </a:t>
            </a:r>
          </a:p>
          <a:p>
            <a:pPr algn="ctr"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эксплуатации мягких кровель в районах Севера показал их неэффективность из-за низкой морозостойкойсти, малой надёжности и долговечности.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752529"/>
          </a:xfrm>
        </p:spPr>
        <p:txBody>
          <a:bodyPr lIns="36000" rIns="36000" anchor="ctr">
            <a:noAutofit/>
          </a:bodyPr>
          <a:lstStyle/>
          <a:p>
            <a:pPr>
              <a:buNone/>
            </a:pPr>
            <a:r>
              <a:rPr lang="ru-RU" sz="2400" dirty="0" smtClean="0"/>
              <a:t>   </a:t>
            </a:r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21 веке глобальным направлением в области требований  к строительным материалам является следующее условие – применяемые строительные материалы должны соответствовать жизненному циклу зданий, сооружений. В области мягких кровельных и гидроизоляционных материалов данное условие может быть осуществлено только при использовании полимерных материалов, которые позволяют создавать материалы с заданным комплексом свойств. Исследования, проведенные во ВНИИСтройполимере НПО «Гидрол-Руфинг», подтвердили на практике создание полимерных кровельных материалов для                               		Севера включая Арктику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752529"/>
          </a:xfrm>
        </p:spPr>
        <p:txBody>
          <a:bodyPr lIns="36000" rIns="36000" anchor="ctr">
            <a:noAutofit/>
          </a:bodyPr>
          <a:lstStyle/>
          <a:p>
            <a:pPr>
              <a:buNone/>
            </a:pPr>
            <a:r>
              <a:rPr lang="ru-RU" sz="2400" dirty="0" smtClean="0"/>
              <a:t>   </a:t>
            </a: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основу концепции создания полимерных кровельных и гидроизоляционных материалов (далее ПКГМ) положена идея получения высокоэластичных, трещиностойких покрытий, обладающих высокой морозостойкостью и гидроизолирующей способностью с долговечностью на уровне жизненного ц </a:t>
            </a:r>
            <a:r>
              <a:rPr lang="ru-RU" sz="2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икла</a:t>
            </a: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зданий, сооружений (ЖЦЗ). Работы по созданию нового класса полимерных кровельных и гидроизоляционных  </a:t>
            </a:r>
            <a:r>
              <a:rPr lang="ru-RU" sz="26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материалов-ПКГМ</a:t>
            </a: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 нашей стране были  начаты в 70-х годах прошлого 	столетия.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752529"/>
          </a:xfrm>
        </p:spPr>
        <p:txBody>
          <a:bodyPr lIns="36000" rIns="36000" anchor="ctr">
            <a:noAutofit/>
          </a:bodyPr>
          <a:lstStyle/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Первые опытные полимерные кровли были выполнены нами в 1968 году в городах Северодвинске на предприятиях Севмаш и </a:t>
            </a:r>
            <a:r>
              <a:rPr lang="ru-RU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Краснотуринске</a:t>
            </a: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(Северный Урал). Работы выполнялись при температуре -20 С. В течение 10 лет без ремонта кровли успешно сохраняли основные свойства- эластичность, морозостойкость. В 70-80-е годы СССР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нашим участием были созданы производства мастичных и рулонных полимерных материалов в системе 		</a:t>
            </a:r>
            <a:r>
              <a:rPr lang="ru-RU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Минпромстройматериалы</a:t>
            </a: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СССР. </a:t>
            </a:r>
            <a:endParaRPr lang="ru-RU" sz="2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896544"/>
          </a:xfrm>
        </p:spPr>
        <p:txBody>
          <a:bodyPr lIns="36000" rIns="36000" anchor="ctr">
            <a:noAutofit/>
          </a:bodyPr>
          <a:lstStyle/>
          <a:p>
            <a:pPr>
              <a:buNone/>
            </a:pPr>
            <a:r>
              <a:rPr lang="ru-RU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Материалы Кровлелит и Армогидробутил имели морозостойкость ниже -50 С, обладали высокой </a:t>
            </a:r>
            <a:r>
              <a:rPr lang="ru-RU" sz="25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атмосферостойкостью</a:t>
            </a: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были успешно применены в городах Северодвинске (Севмаш), Усинске, Сыктывкаре, Ухте, Воркуте (</a:t>
            </a:r>
            <a:r>
              <a:rPr lang="ru-RU" sz="25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Комитяжстрой</a:t>
            </a: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 </a:t>
            </a:r>
            <a:r>
              <a:rPr lang="ru-RU" sz="25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Харпе</a:t>
            </a: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(Ямал, </a:t>
            </a:r>
            <a:r>
              <a:rPr lang="ru-RU" sz="25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Нефтегазпром</a:t>
            </a: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 Туре, Нижневартовске, Надыме, Норильске (</a:t>
            </a:r>
            <a:r>
              <a:rPr lang="ru-RU" sz="25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Норникель</a:t>
            </a: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25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к-т</a:t>
            </a: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5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Завенягина</a:t>
            </a: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 В 1992 году нами было организовано производство высокоэластичных рулонных материалов Элонов (Элон, Элон-1, </a:t>
            </a:r>
            <a:r>
              <a:rPr lang="ru-RU" sz="25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Элон-У</a:t>
            </a: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Элон-Супер) на основе отечественного этилен-пропилен-диенового каучука – ЭПДМ мембраны, по оригинальной инновационной 				электронно-лучевой технологии.</a:t>
            </a:r>
            <a:endParaRPr lang="ru-RU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896544"/>
          </a:xfrm>
        </p:spPr>
        <p:txBody>
          <a:bodyPr lIns="36000" rIns="36000" anchor="ctr">
            <a:noAutofit/>
          </a:bodyPr>
          <a:lstStyle/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Испытания Элонов, проведенные по американской</a:t>
            </a:r>
          </a:p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методике старения, показали, что Элон имеет лучшие</a:t>
            </a:r>
          </a:p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показатели по сравнению с американскими аналогами</a:t>
            </a:r>
          </a:p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фирмы «Карлайл </a:t>
            </a:r>
            <a:r>
              <a:rPr lang="ru-RU" sz="25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Синтекс</a:t>
            </a: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5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Системз</a:t>
            </a: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», </a:t>
            </a:r>
            <a:r>
              <a:rPr lang="ru-RU" sz="25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японскими-фирмы</a:t>
            </a:r>
            <a:endParaRPr lang="ru-RU" sz="2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«Мицубоши», итальянскими – фирмы «Дутрал».</a:t>
            </a:r>
          </a:p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Вышеуказанные фирмы утверждают, что их ЭПДМ</a:t>
            </a:r>
          </a:p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мембраны (аналоги Элона) имеют долговечность не</a:t>
            </a:r>
          </a:p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менее 50 лет. За 20 лет применения указанных</a:t>
            </a:r>
          </a:p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материалов на кровлях фирмы не имели претензий от</a:t>
            </a:r>
          </a:p>
          <a:p>
            <a:pPr>
              <a:buNone/>
            </a:pPr>
            <a:r>
              <a:rPr lang="ru-RU" sz="25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 заказчиков.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3346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    НПО «Гидрол-Руфинг»</a:t>
            </a:r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1081175" cy="972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1729</Words>
  <Application>Microsoft Office PowerPoint</Application>
  <PresentationFormat>On-screen Show (4:3)</PresentationFormat>
  <Paragraphs>195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Arial</vt:lpstr>
      <vt:lpstr>Arial Narrow</vt:lpstr>
      <vt:lpstr>Arial Unicode MS</vt:lpstr>
      <vt:lpstr>Calibri</vt:lpstr>
      <vt:lpstr>Cambria</vt:lpstr>
      <vt:lpstr>Lucida Sans Unicode</vt:lpstr>
      <vt:lpstr>Times New Roman</vt:lpstr>
      <vt:lpstr>Verdana</vt:lpstr>
      <vt:lpstr>Wingdings 2</vt:lpstr>
      <vt:lpstr>Wingdings 3</vt:lpstr>
      <vt:lpstr>Открытая</vt:lpstr>
      <vt:lpstr> «          НПО «Гидрол-Руфинг»</vt:lpstr>
      <vt:lpstr> «          НПО «Гидрол-Руфинг»</vt:lpstr>
      <vt:lpstr> «          НПО «Гидрол-Руфинг»</vt:lpstr>
      <vt:lpstr> «          НПО «Гидрол-Руфинг»</vt:lpstr>
      <vt:lpstr> «          НПО «Гидрол-Руфинг»</vt:lpstr>
      <vt:lpstr> «          НПО «Гидрол-Руфинг»</vt:lpstr>
      <vt:lpstr> «          НПО «Гидрол-Руфинг»</vt:lpstr>
      <vt:lpstr> «          НПО «Гидрол-Руфинг»</vt:lpstr>
      <vt:lpstr> «          НПО «Гидрол-Руфинг»</vt:lpstr>
      <vt:lpstr> «          НПО «Гидрол-Руфинг»</vt:lpstr>
      <vt:lpstr> «          НПО «Гидрол-Руфинг»</vt:lpstr>
      <vt:lpstr> «          НПО «Гидрол-Руфинг»</vt:lpstr>
      <vt:lpstr> «          НПО «Гидрол-Руфинг»</vt:lpstr>
      <vt:lpstr> «          НПО «Гидрол-Руфинг»</vt:lpstr>
      <vt:lpstr> «          НПО «Гидрол-Руфинг»</vt:lpstr>
      <vt:lpstr> «          НПО «Гидрол-Руфинг»</vt:lpstr>
      <vt:lpstr> «          НПО «Гидрол-Руфинг»</vt:lpstr>
      <vt:lpstr> «          НПО «Гидрол-Руфинг»</vt:lpstr>
      <vt:lpstr> «          НПО «Гидрол-Руфинг»</vt:lpstr>
      <vt:lpstr> «          НПО «Гидрол-Руфинг»</vt:lpstr>
      <vt:lpstr> «          НПО «Гидрол-Руфинг»</vt:lpstr>
      <vt:lpstr> «          НПО «Гидрол-Руфинг»</vt:lpstr>
      <vt:lpstr> «          НПО «Гидрол-Руфинг»</vt:lpstr>
      <vt:lpstr> «          НПО «Гидрол-Руфинг»</vt:lpstr>
      <vt:lpstr> «          НПО «Гидрол-Руфинг»</vt:lpstr>
    </vt:vector>
  </TitlesOfParts>
  <Company>Ya Blondinko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         НПО «Гидрол-Руфинг»</dc:title>
  <dc:creator>User</dc:creator>
  <cp:lastModifiedBy>Sergey Antipin</cp:lastModifiedBy>
  <cp:revision>27</cp:revision>
  <dcterms:created xsi:type="dcterms:W3CDTF">2019-11-05T14:25:52Z</dcterms:created>
  <dcterms:modified xsi:type="dcterms:W3CDTF">2020-12-22T14:42:24Z</dcterms:modified>
</cp:coreProperties>
</file>