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1" r:id="rId2"/>
    <p:sldId id="263" r:id="rId3"/>
    <p:sldId id="262" r:id="rId4"/>
    <p:sldId id="259" r:id="rId5"/>
    <p:sldId id="266" r:id="rId6"/>
    <p:sldId id="265" r:id="rId7"/>
    <p:sldId id="269" r:id="rId8"/>
    <p:sldId id="257" r:id="rId9"/>
    <p:sldId id="268" r:id="rId10"/>
    <p:sldId id="270" r:id="rId11"/>
    <p:sldId id="26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9C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>
      <p:cViewPr varScale="1">
        <p:scale>
          <a:sx n="110" d="100"/>
          <a:sy n="110" d="100"/>
        </p:scale>
        <p:origin x="168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9C5CEB-9CCD-4EC6-9ECC-3E1F7E79B811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3EB769-1699-4251-8828-8A4BC4D5B2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9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EB769-1699-4251-8828-8A4BC4D5B28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283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f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m-level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P\Desktop\Барселона\макеты и логотипы\ЛОГОТИП М ЛЕВЕЛ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27"/>
          <a:stretch/>
        </p:blipFill>
        <p:spPr bwMode="auto">
          <a:xfrm>
            <a:off x="2411760" y="2420888"/>
            <a:ext cx="4502336" cy="138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224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245" y="-1"/>
            <a:ext cx="4915037" cy="3686277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-36512" y="116632"/>
            <a:ext cx="8568952" cy="704322"/>
          </a:xfrm>
          <a:prstGeom prst="rect">
            <a:avLst/>
          </a:prstGeom>
          <a:solidFill>
            <a:schemeClr val="bg1">
              <a:lumMod val="75000"/>
              <a:alpha val="88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Рынок загородной недвижимости в регионах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364088" y="869850"/>
            <a:ext cx="3802430" cy="627131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ЗАВТРА</a:t>
            </a:r>
          </a:p>
        </p:txBody>
      </p:sp>
      <p:sp>
        <p:nvSpPr>
          <p:cNvPr id="15" name="Заголовок 11"/>
          <p:cNvSpPr txBox="1">
            <a:spLocks/>
          </p:cNvSpPr>
          <p:nvPr/>
        </p:nvSpPr>
        <p:spPr>
          <a:xfrm>
            <a:off x="611560" y="1599845"/>
            <a:ext cx="3744416" cy="41677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br>
              <a:rPr lang="ru-RU" sz="2800" dirty="0"/>
            </a:br>
            <a:endParaRPr lang="ru-RU" sz="2800" dirty="0"/>
          </a:p>
          <a:p>
            <a:pPr algn="l"/>
            <a:r>
              <a:rPr lang="ru-RU" sz="2000" b="1" dirty="0"/>
              <a:t>Основные характеристики:</a:t>
            </a:r>
          </a:p>
          <a:p>
            <a:pPr algn="l"/>
            <a:endParaRPr lang="ru-RU" sz="1100" dirty="0"/>
          </a:p>
          <a:p>
            <a:pPr algn="l"/>
            <a:endParaRPr lang="ru-RU" sz="2000" dirty="0"/>
          </a:p>
          <a:p>
            <a:pPr algn="l"/>
            <a:r>
              <a:rPr lang="ru-RU" sz="2000" dirty="0"/>
              <a:t>Комплексная застройка загородных домов</a:t>
            </a:r>
          </a:p>
          <a:p>
            <a:pPr algn="l"/>
            <a:endParaRPr lang="ru-RU" sz="2000" dirty="0"/>
          </a:p>
          <a:p>
            <a:pPr algn="l"/>
            <a:r>
              <a:rPr lang="ru-RU" sz="2000" dirty="0"/>
              <a:t>Организация застройки с  </a:t>
            </a:r>
            <a:r>
              <a:rPr lang="en-US" sz="2000" dirty="0"/>
              <a:t>Club House</a:t>
            </a:r>
            <a:r>
              <a:rPr lang="ru-RU" sz="2000" dirty="0"/>
              <a:t> – с общими зонами для жителей комплекса (школы, фитнес, клиники, магазины)</a:t>
            </a:r>
          </a:p>
          <a:p>
            <a:pPr algn="l"/>
            <a:endParaRPr lang="ru-RU" sz="2000" dirty="0"/>
          </a:p>
          <a:p>
            <a:pPr algn="l"/>
            <a:r>
              <a:rPr lang="ru-RU" sz="2000" dirty="0"/>
              <a:t>Открытое пространство придомовых участков (нет заборов)</a:t>
            </a:r>
          </a:p>
          <a:p>
            <a:pPr algn="l"/>
            <a:endParaRPr lang="ru-RU" sz="2000" dirty="0"/>
          </a:p>
          <a:p>
            <a:pPr algn="l"/>
            <a:r>
              <a:rPr lang="ru-RU" sz="2000" dirty="0"/>
              <a:t>Один из главных приоритетов – </a:t>
            </a:r>
            <a:r>
              <a:rPr lang="ru-RU" sz="2000" dirty="0" err="1"/>
              <a:t>экологичность</a:t>
            </a:r>
            <a:r>
              <a:rPr lang="ru-RU" sz="2000" dirty="0"/>
              <a:t> </a:t>
            </a:r>
          </a:p>
          <a:p>
            <a:pPr algn="l"/>
            <a:endParaRPr lang="ru-RU" sz="2000" dirty="0"/>
          </a:p>
          <a:p>
            <a:pPr algn="l"/>
            <a:endParaRPr lang="ru-RU" sz="2000" dirty="0"/>
          </a:p>
          <a:p>
            <a:pPr algn="l"/>
            <a:endParaRPr lang="ru-RU" sz="2000" dirty="0"/>
          </a:p>
        </p:txBody>
      </p:sp>
      <p:pic>
        <p:nvPicPr>
          <p:cNvPr id="16" name="Picture 2" descr="C:\Users\HP\Desktop\Барселона\макеты и логотипы\белый ЛОГОТИП М ЛЕВЕЛ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8" r="79598" b="35358"/>
          <a:stretch/>
        </p:blipFill>
        <p:spPr bwMode="auto">
          <a:xfrm>
            <a:off x="190962" y="1705329"/>
            <a:ext cx="310423" cy="61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HP\Desktop\Барселона\макеты и логотипы\белый ЛОГОТИП М ЛЕВЕЛ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8" r="79598" b="35358"/>
          <a:stretch/>
        </p:blipFill>
        <p:spPr bwMode="auto">
          <a:xfrm>
            <a:off x="193648" y="2589704"/>
            <a:ext cx="310423" cy="61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HP\Desktop\Барселона\макеты и логотипы\белый ЛОГОТИП М ЛЕВЕЛ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8" r="79598" b="35358"/>
          <a:stretch/>
        </p:blipFill>
        <p:spPr bwMode="auto">
          <a:xfrm>
            <a:off x="186151" y="4089012"/>
            <a:ext cx="310423" cy="61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HP\Desktop\Барселона\макеты и логотипы\белый ЛОГОТИП М ЛЕВЕЛ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8" r="79598" b="35358"/>
          <a:stretch/>
        </p:blipFill>
        <p:spPr bwMode="auto">
          <a:xfrm>
            <a:off x="193648" y="5280853"/>
            <a:ext cx="310423" cy="61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932" y="3140968"/>
            <a:ext cx="4909580" cy="37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47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1"/>
          <p:cNvSpPr txBox="1">
            <a:spLocks/>
          </p:cNvSpPr>
          <p:nvPr/>
        </p:nvSpPr>
        <p:spPr>
          <a:xfrm>
            <a:off x="308694" y="1340768"/>
            <a:ext cx="4032449" cy="2901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2000" dirty="0">
              <a:hlinkClick r:id="rId2"/>
            </a:endParaRPr>
          </a:p>
          <a:p>
            <a:endParaRPr lang="ru-RU" sz="2000" dirty="0"/>
          </a:p>
          <a:p>
            <a:r>
              <a:rPr lang="en-US" sz="2800" b="1" dirty="0">
                <a:solidFill>
                  <a:srgbClr val="FF0000"/>
                </a:solidFill>
                <a:hlinkClick r:id="rId2"/>
              </a:rPr>
              <a:t>m-level.ru</a:t>
            </a:r>
            <a:endParaRPr lang="ru-RU" sz="2800" b="1" dirty="0">
              <a:solidFill>
                <a:srgbClr val="FF0000"/>
              </a:solidFill>
            </a:endParaRPr>
          </a:p>
          <a:p>
            <a:pPr algn="just"/>
            <a:endParaRPr lang="ru-RU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ru-RU" sz="2000" dirty="0"/>
          </a:p>
        </p:txBody>
      </p:sp>
      <p:pic>
        <p:nvPicPr>
          <p:cNvPr id="9" name="Picture 2" descr="C:\Users\HP\Downloads\image-27-08-20-11-29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4" t="27309" r="14187" b="28044"/>
          <a:stretch/>
        </p:blipFill>
        <p:spPr bwMode="auto">
          <a:xfrm>
            <a:off x="1173506" y="3362363"/>
            <a:ext cx="2286001" cy="2450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Freeform 298"/>
          <p:cNvSpPr>
            <a:spLocks noChangeArrowheads="1"/>
          </p:cNvSpPr>
          <p:nvPr/>
        </p:nvSpPr>
        <p:spPr bwMode="auto">
          <a:xfrm>
            <a:off x="827584" y="2022859"/>
            <a:ext cx="691844" cy="692024"/>
          </a:xfrm>
          <a:custGeom>
            <a:avLst/>
            <a:gdLst>
              <a:gd name="T0" fmla="*/ 852 w 1606"/>
              <a:gd name="T1" fmla="*/ 0 h 1607"/>
              <a:gd name="T2" fmla="*/ 0 w 1606"/>
              <a:gd name="T3" fmla="*/ 753 h 1607"/>
              <a:gd name="T4" fmla="*/ 752 w 1606"/>
              <a:gd name="T5" fmla="*/ 1606 h 1607"/>
              <a:gd name="T6" fmla="*/ 1605 w 1606"/>
              <a:gd name="T7" fmla="*/ 853 h 1607"/>
              <a:gd name="T8" fmla="*/ 501 w 1606"/>
              <a:gd name="T9" fmla="*/ 176 h 1607"/>
              <a:gd name="T10" fmla="*/ 217 w 1606"/>
              <a:gd name="T11" fmla="*/ 427 h 1607"/>
              <a:gd name="T12" fmla="*/ 158 w 1606"/>
              <a:gd name="T13" fmla="*/ 535 h 1607"/>
              <a:gd name="T14" fmla="*/ 317 w 1606"/>
              <a:gd name="T15" fmla="*/ 753 h 1607"/>
              <a:gd name="T16" fmla="*/ 158 w 1606"/>
              <a:gd name="T17" fmla="*/ 535 h 1607"/>
              <a:gd name="T18" fmla="*/ 317 w 1606"/>
              <a:gd name="T19" fmla="*/ 853 h 1607"/>
              <a:gd name="T20" fmla="*/ 158 w 1606"/>
              <a:gd name="T21" fmla="*/ 1071 h 1607"/>
              <a:gd name="T22" fmla="*/ 217 w 1606"/>
              <a:gd name="T23" fmla="*/ 1179 h 1607"/>
              <a:gd name="T24" fmla="*/ 501 w 1606"/>
              <a:gd name="T25" fmla="*/ 1430 h 1607"/>
              <a:gd name="T26" fmla="*/ 752 w 1606"/>
              <a:gd name="T27" fmla="*/ 1497 h 1607"/>
              <a:gd name="T28" fmla="*/ 752 w 1606"/>
              <a:gd name="T29" fmla="*/ 1179 h 1607"/>
              <a:gd name="T30" fmla="*/ 752 w 1606"/>
              <a:gd name="T31" fmla="*/ 1071 h 1607"/>
              <a:gd name="T32" fmla="*/ 426 w 1606"/>
              <a:gd name="T33" fmla="*/ 853 h 1607"/>
              <a:gd name="T34" fmla="*/ 752 w 1606"/>
              <a:gd name="T35" fmla="*/ 1071 h 1607"/>
              <a:gd name="T36" fmla="*/ 426 w 1606"/>
              <a:gd name="T37" fmla="*/ 753 h 1607"/>
              <a:gd name="T38" fmla="*/ 752 w 1606"/>
              <a:gd name="T39" fmla="*/ 535 h 1607"/>
              <a:gd name="T40" fmla="*/ 752 w 1606"/>
              <a:gd name="T41" fmla="*/ 427 h 1607"/>
              <a:gd name="T42" fmla="*/ 752 w 1606"/>
              <a:gd name="T43" fmla="*/ 109 h 1607"/>
              <a:gd name="T44" fmla="*/ 1387 w 1606"/>
              <a:gd name="T45" fmla="*/ 427 h 1607"/>
              <a:gd name="T46" fmla="*/ 1103 w 1606"/>
              <a:gd name="T47" fmla="*/ 176 h 1607"/>
              <a:gd name="T48" fmla="*/ 852 w 1606"/>
              <a:gd name="T49" fmla="*/ 109 h 1607"/>
              <a:gd name="T50" fmla="*/ 852 w 1606"/>
              <a:gd name="T51" fmla="*/ 427 h 1607"/>
              <a:gd name="T52" fmla="*/ 852 w 1606"/>
              <a:gd name="T53" fmla="*/ 535 h 1607"/>
              <a:gd name="T54" fmla="*/ 1178 w 1606"/>
              <a:gd name="T55" fmla="*/ 753 h 1607"/>
              <a:gd name="T56" fmla="*/ 852 w 1606"/>
              <a:gd name="T57" fmla="*/ 535 h 1607"/>
              <a:gd name="T58" fmla="*/ 1178 w 1606"/>
              <a:gd name="T59" fmla="*/ 853 h 1607"/>
              <a:gd name="T60" fmla="*/ 852 w 1606"/>
              <a:gd name="T61" fmla="*/ 1071 h 1607"/>
              <a:gd name="T62" fmla="*/ 852 w 1606"/>
              <a:gd name="T63" fmla="*/ 1497 h 1607"/>
              <a:gd name="T64" fmla="*/ 1120 w 1606"/>
              <a:gd name="T65" fmla="*/ 1179 h 1607"/>
              <a:gd name="T66" fmla="*/ 1103 w 1606"/>
              <a:gd name="T67" fmla="*/ 1430 h 1607"/>
              <a:gd name="T68" fmla="*/ 1387 w 1606"/>
              <a:gd name="T69" fmla="*/ 1179 h 1607"/>
              <a:gd name="T70" fmla="*/ 1446 w 1606"/>
              <a:gd name="T71" fmla="*/ 1071 h 1607"/>
              <a:gd name="T72" fmla="*/ 1287 w 1606"/>
              <a:gd name="T73" fmla="*/ 853 h 1607"/>
              <a:gd name="T74" fmla="*/ 1446 w 1606"/>
              <a:gd name="T75" fmla="*/ 1071 h 1607"/>
              <a:gd name="T76" fmla="*/ 1254 w 1606"/>
              <a:gd name="T77" fmla="*/ 535 h 1607"/>
              <a:gd name="T78" fmla="*/ 1496 w 1606"/>
              <a:gd name="T79" fmla="*/ 753 h 1607"/>
              <a:gd name="T80" fmla="*/ 1287 w 1606"/>
              <a:gd name="T81" fmla="*/ 753 h 16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606" h="1607">
                <a:moveTo>
                  <a:pt x="1605" y="753"/>
                </a:moveTo>
                <a:cubicBezTo>
                  <a:pt x="1580" y="352"/>
                  <a:pt x="1254" y="26"/>
                  <a:pt x="852" y="0"/>
                </a:cubicBezTo>
                <a:cubicBezTo>
                  <a:pt x="752" y="0"/>
                  <a:pt x="752" y="0"/>
                  <a:pt x="752" y="0"/>
                </a:cubicBezTo>
                <a:cubicBezTo>
                  <a:pt x="351" y="26"/>
                  <a:pt x="25" y="352"/>
                  <a:pt x="0" y="753"/>
                </a:cubicBezTo>
                <a:cubicBezTo>
                  <a:pt x="0" y="853"/>
                  <a:pt x="0" y="853"/>
                  <a:pt x="0" y="853"/>
                </a:cubicBezTo>
                <a:cubicBezTo>
                  <a:pt x="25" y="1255"/>
                  <a:pt x="351" y="1581"/>
                  <a:pt x="752" y="1606"/>
                </a:cubicBezTo>
                <a:cubicBezTo>
                  <a:pt x="852" y="1606"/>
                  <a:pt x="852" y="1606"/>
                  <a:pt x="852" y="1606"/>
                </a:cubicBezTo>
                <a:cubicBezTo>
                  <a:pt x="1254" y="1581"/>
                  <a:pt x="1580" y="1255"/>
                  <a:pt x="1605" y="853"/>
                </a:cubicBezTo>
                <a:cubicBezTo>
                  <a:pt x="1605" y="753"/>
                  <a:pt x="1605" y="753"/>
                  <a:pt x="1605" y="753"/>
                </a:cubicBezTo>
                <a:close/>
                <a:moveTo>
                  <a:pt x="501" y="176"/>
                </a:moveTo>
                <a:cubicBezTo>
                  <a:pt x="451" y="243"/>
                  <a:pt x="409" y="327"/>
                  <a:pt x="376" y="427"/>
                </a:cubicBezTo>
                <a:cubicBezTo>
                  <a:pt x="217" y="427"/>
                  <a:pt x="217" y="427"/>
                  <a:pt x="217" y="427"/>
                </a:cubicBezTo>
                <a:cubicBezTo>
                  <a:pt x="284" y="318"/>
                  <a:pt x="384" y="226"/>
                  <a:pt x="501" y="176"/>
                </a:cubicBezTo>
                <a:close/>
                <a:moveTo>
                  <a:pt x="158" y="535"/>
                </a:moveTo>
                <a:cubicBezTo>
                  <a:pt x="351" y="535"/>
                  <a:pt x="351" y="535"/>
                  <a:pt x="351" y="535"/>
                </a:cubicBezTo>
                <a:cubicBezTo>
                  <a:pt x="334" y="602"/>
                  <a:pt x="326" y="678"/>
                  <a:pt x="317" y="753"/>
                </a:cubicBezTo>
                <a:cubicBezTo>
                  <a:pt x="108" y="753"/>
                  <a:pt x="108" y="753"/>
                  <a:pt x="108" y="753"/>
                </a:cubicBezTo>
                <a:cubicBezTo>
                  <a:pt x="108" y="678"/>
                  <a:pt x="133" y="602"/>
                  <a:pt x="158" y="535"/>
                </a:cubicBezTo>
                <a:close/>
                <a:moveTo>
                  <a:pt x="108" y="853"/>
                </a:moveTo>
                <a:cubicBezTo>
                  <a:pt x="317" y="853"/>
                  <a:pt x="317" y="853"/>
                  <a:pt x="317" y="853"/>
                </a:cubicBezTo>
                <a:cubicBezTo>
                  <a:pt x="326" y="929"/>
                  <a:pt x="334" y="1004"/>
                  <a:pt x="351" y="1071"/>
                </a:cubicBezTo>
                <a:cubicBezTo>
                  <a:pt x="158" y="1071"/>
                  <a:pt x="158" y="1071"/>
                  <a:pt x="158" y="1071"/>
                </a:cubicBezTo>
                <a:cubicBezTo>
                  <a:pt x="133" y="1004"/>
                  <a:pt x="108" y="929"/>
                  <a:pt x="108" y="853"/>
                </a:cubicBezTo>
                <a:close/>
                <a:moveTo>
                  <a:pt x="217" y="1179"/>
                </a:moveTo>
                <a:cubicBezTo>
                  <a:pt x="376" y="1179"/>
                  <a:pt x="376" y="1179"/>
                  <a:pt x="376" y="1179"/>
                </a:cubicBezTo>
                <a:cubicBezTo>
                  <a:pt x="409" y="1280"/>
                  <a:pt x="451" y="1363"/>
                  <a:pt x="501" y="1430"/>
                </a:cubicBezTo>
                <a:cubicBezTo>
                  <a:pt x="384" y="1380"/>
                  <a:pt x="284" y="1288"/>
                  <a:pt x="217" y="1179"/>
                </a:cubicBezTo>
                <a:close/>
                <a:moveTo>
                  <a:pt x="752" y="1497"/>
                </a:moveTo>
                <a:cubicBezTo>
                  <a:pt x="635" y="1464"/>
                  <a:pt x="543" y="1346"/>
                  <a:pt x="484" y="1179"/>
                </a:cubicBezTo>
                <a:cubicBezTo>
                  <a:pt x="752" y="1179"/>
                  <a:pt x="752" y="1179"/>
                  <a:pt x="752" y="1179"/>
                </a:cubicBezTo>
                <a:lnTo>
                  <a:pt x="752" y="1497"/>
                </a:lnTo>
                <a:close/>
                <a:moveTo>
                  <a:pt x="752" y="1071"/>
                </a:moveTo>
                <a:cubicBezTo>
                  <a:pt x="459" y="1071"/>
                  <a:pt x="459" y="1071"/>
                  <a:pt x="459" y="1071"/>
                </a:cubicBezTo>
                <a:cubicBezTo>
                  <a:pt x="443" y="1004"/>
                  <a:pt x="434" y="929"/>
                  <a:pt x="426" y="853"/>
                </a:cubicBezTo>
                <a:cubicBezTo>
                  <a:pt x="752" y="853"/>
                  <a:pt x="752" y="853"/>
                  <a:pt x="752" y="853"/>
                </a:cubicBezTo>
                <a:lnTo>
                  <a:pt x="752" y="1071"/>
                </a:lnTo>
                <a:close/>
                <a:moveTo>
                  <a:pt x="752" y="753"/>
                </a:moveTo>
                <a:cubicBezTo>
                  <a:pt x="426" y="753"/>
                  <a:pt x="426" y="753"/>
                  <a:pt x="426" y="753"/>
                </a:cubicBezTo>
                <a:cubicBezTo>
                  <a:pt x="434" y="678"/>
                  <a:pt x="443" y="602"/>
                  <a:pt x="459" y="535"/>
                </a:cubicBezTo>
                <a:cubicBezTo>
                  <a:pt x="752" y="535"/>
                  <a:pt x="752" y="535"/>
                  <a:pt x="752" y="535"/>
                </a:cubicBezTo>
                <a:lnTo>
                  <a:pt x="752" y="753"/>
                </a:lnTo>
                <a:close/>
                <a:moveTo>
                  <a:pt x="752" y="427"/>
                </a:moveTo>
                <a:cubicBezTo>
                  <a:pt x="484" y="427"/>
                  <a:pt x="484" y="427"/>
                  <a:pt x="484" y="427"/>
                </a:cubicBezTo>
                <a:cubicBezTo>
                  <a:pt x="543" y="260"/>
                  <a:pt x="635" y="142"/>
                  <a:pt x="752" y="109"/>
                </a:cubicBezTo>
                <a:lnTo>
                  <a:pt x="752" y="427"/>
                </a:lnTo>
                <a:close/>
                <a:moveTo>
                  <a:pt x="1387" y="427"/>
                </a:moveTo>
                <a:cubicBezTo>
                  <a:pt x="1229" y="427"/>
                  <a:pt x="1229" y="427"/>
                  <a:pt x="1229" y="427"/>
                </a:cubicBezTo>
                <a:cubicBezTo>
                  <a:pt x="1195" y="327"/>
                  <a:pt x="1153" y="243"/>
                  <a:pt x="1103" y="176"/>
                </a:cubicBezTo>
                <a:cubicBezTo>
                  <a:pt x="1220" y="226"/>
                  <a:pt x="1320" y="318"/>
                  <a:pt x="1387" y="427"/>
                </a:cubicBezTo>
                <a:close/>
                <a:moveTo>
                  <a:pt x="852" y="109"/>
                </a:moveTo>
                <a:cubicBezTo>
                  <a:pt x="969" y="142"/>
                  <a:pt x="1061" y="260"/>
                  <a:pt x="1120" y="427"/>
                </a:cubicBezTo>
                <a:cubicBezTo>
                  <a:pt x="852" y="427"/>
                  <a:pt x="852" y="427"/>
                  <a:pt x="852" y="427"/>
                </a:cubicBezTo>
                <a:lnTo>
                  <a:pt x="852" y="109"/>
                </a:lnTo>
                <a:close/>
                <a:moveTo>
                  <a:pt x="852" y="535"/>
                </a:moveTo>
                <a:cubicBezTo>
                  <a:pt x="1153" y="535"/>
                  <a:pt x="1153" y="535"/>
                  <a:pt x="1153" y="535"/>
                </a:cubicBezTo>
                <a:cubicBezTo>
                  <a:pt x="1162" y="602"/>
                  <a:pt x="1170" y="678"/>
                  <a:pt x="1178" y="753"/>
                </a:cubicBezTo>
                <a:cubicBezTo>
                  <a:pt x="852" y="753"/>
                  <a:pt x="852" y="753"/>
                  <a:pt x="852" y="753"/>
                </a:cubicBezTo>
                <a:lnTo>
                  <a:pt x="852" y="535"/>
                </a:lnTo>
                <a:close/>
                <a:moveTo>
                  <a:pt x="852" y="853"/>
                </a:moveTo>
                <a:cubicBezTo>
                  <a:pt x="1178" y="853"/>
                  <a:pt x="1178" y="853"/>
                  <a:pt x="1178" y="853"/>
                </a:cubicBezTo>
                <a:cubicBezTo>
                  <a:pt x="1170" y="929"/>
                  <a:pt x="1162" y="1004"/>
                  <a:pt x="1153" y="1071"/>
                </a:cubicBezTo>
                <a:cubicBezTo>
                  <a:pt x="852" y="1071"/>
                  <a:pt x="852" y="1071"/>
                  <a:pt x="852" y="1071"/>
                </a:cubicBezTo>
                <a:lnTo>
                  <a:pt x="852" y="853"/>
                </a:lnTo>
                <a:close/>
                <a:moveTo>
                  <a:pt x="852" y="1497"/>
                </a:moveTo>
                <a:cubicBezTo>
                  <a:pt x="852" y="1179"/>
                  <a:pt x="852" y="1179"/>
                  <a:pt x="852" y="1179"/>
                </a:cubicBezTo>
                <a:cubicBezTo>
                  <a:pt x="1120" y="1179"/>
                  <a:pt x="1120" y="1179"/>
                  <a:pt x="1120" y="1179"/>
                </a:cubicBezTo>
                <a:cubicBezTo>
                  <a:pt x="1061" y="1346"/>
                  <a:pt x="969" y="1464"/>
                  <a:pt x="852" y="1497"/>
                </a:cubicBezTo>
                <a:close/>
                <a:moveTo>
                  <a:pt x="1103" y="1430"/>
                </a:moveTo>
                <a:cubicBezTo>
                  <a:pt x="1153" y="1363"/>
                  <a:pt x="1195" y="1280"/>
                  <a:pt x="1229" y="1179"/>
                </a:cubicBezTo>
                <a:cubicBezTo>
                  <a:pt x="1387" y="1179"/>
                  <a:pt x="1387" y="1179"/>
                  <a:pt x="1387" y="1179"/>
                </a:cubicBezTo>
                <a:cubicBezTo>
                  <a:pt x="1320" y="1288"/>
                  <a:pt x="1220" y="1380"/>
                  <a:pt x="1103" y="1430"/>
                </a:cubicBezTo>
                <a:close/>
                <a:moveTo>
                  <a:pt x="1446" y="1071"/>
                </a:moveTo>
                <a:cubicBezTo>
                  <a:pt x="1254" y="1071"/>
                  <a:pt x="1254" y="1071"/>
                  <a:pt x="1254" y="1071"/>
                </a:cubicBezTo>
                <a:cubicBezTo>
                  <a:pt x="1270" y="1004"/>
                  <a:pt x="1279" y="929"/>
                  <a:pt x="1287" y="853"/>
                </a:cubicBezTo>
                <a:cubicBezTo>
                  <a:pt x="1496" y="853"/>
                  <a:pt x="1496" y="853"/>
                  <a:pt x="1496" y="853"/>
                </a:cubicBezTo>
                <a:cubicBezTo>
                  <a:pt x="1496" y="929"/>
                  <a:pt x="1471" y="1004"/>
                  <a:pt x="1446" y="1071"/>
                </a:cubicBezTo>
                <a:close/>
                <a:moveTo>
                  <a:pt x="1287" y="753"/>
                </a:moveTo>
                <a:cubicBezTo>
                  <a:pt x="1279" y="678"/>
                  <a:pt x="1270" y="602"/>
                  <a:pt x="1254" y="535"/>
                </a:cubicBezTo>
                <a:cubicBezTo>
                  <a:pt x="1446" y="535"/>
                  <a:pt x="1446" y="535"/>
                  <a:pt x="1446" y="535"/>
                </a:cubicBezTo>
                <a:cubicBezTo>
                  <a:pt x="1471" y="602"/>
                  <a:pt x="1496" y="678"/>
                  <a:pt x="1496" y="753"/>
                </a:cubicBezTo>
                <a:lnTo>
                  <a:pt x="1287" y="753"/>
                </a:lnTo>
                <a:close/>
                <a:moveTo>
                  <a:pt x="1287" y="753"/>
                </a:moveTo>
                <a:lnTo>
                  <a:pt x="1287" y="753"/>
                </a:lnTo>
                <a:close/>
              </a:path>
            </a:pathLst>
          </a:custGeom>
          <a:solidFill>
            <a:srgbClr val="199CA3"/>
          </a:solidFill>
          <a:ln>
            <a:noFill/>
          </a:ln>
          <a:effectLst/>
        </p:spPr>
        <p:txBody>
          <a:bodyPr wrap="none" lIns="121917" tIns="60958" rIns="121917" bIns="60958" anchor="ctr"/>
          <a:lstStyle/>
          <a:p>
            <a:pPr>
              <a:defRPr/>
            </a:pPr>
            <a:endParaRPr lang="en-US" dirty="0">
              <a:ea typeface="SimSun" charset="0"/>
            </a:endParaRPr>
          </a:p>
        </p:txBody>
      </p:sp>
      <p:pic>
        <p:nvPicPr>
          <p:cNvPr id="6" name="Picture 18" descr="C:\Users\HP\Downloads\Nighte_Cam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71" t="-1943" r="5120"/>
          <a:stretch/>
        </p:blipFill>
        <p:spPr bwMode="auto">
          <a:xfrm>
            <a:off x="4568899" y="-133274"/>
            <a:ext cx="4619625" cy="699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9DC3C83-0F48-914E-B901-BDC575917355}"/>
              </a:ext>
            </a:extLst>
          </p:cNvPr>
          <p:cNvSpPr txBox="1"/>
          <p:nvPr/>
        </p:nvSpPr>
        <p:spPr>
          <a:xfrm>
            <a:off x="2606566" y="882869"/>
            <a:ext cx="5099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отвечу на ваши вопросы </a:t>
            </a:r>
          </a:p>
        </p:txBody>
      </p:sp>
    </p:spTree>
    <p:extLst>
      <p:ext uri="{BB962C8B-B14F-4D97-AF65-F5344CB8AC3E}">
        <p14:creationId xmlns:p14="http://schemas.microsoft.com/office/powerpoint/2010/main" val="76429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4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060848"/>
            <a:ext cx="8229600" cy="1143000"/>
          </a:xfrm>
          <a:prstGeom prst="rect">
            <a:avLst/>
          </a:prstGeom>
          <a:solidFill>
            <a:schemeClr val="bg1">
              <a:lumMod val="85000"/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СЕРИКГАЛИЙ МУКАТАЕВ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3645024"/>
            <a:ext cx="7344816" cy="936104"/>
          </a:xfrm>
          <a:prstGeom prst="rect">
            <a:avLst/>
          </a:prstGeom>
          <a:solidFill>
            <a:srgbClr val="199CA3">
              <a:alpha val="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Рынок загородной недвижимости в регионах сегодня</a:t>
            </a:r>
          </a:p>
        </p:txBody>
      </p:sp>
    </p:spTree>
    <p:extLst>
      <p:ext uri="{BB962C8B-B14F-4D97-AF65-F5344CB8AC3E}">
        <p14:creationId xmlns:p14="http://schemas.microsoft.com/office/powerpoint/2010/main" val="1951019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HP\Desktop\Барселона\фото жк барселона\0Y0A62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13" y="826914"/>
            <a:ext cx="3759671" cy="250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409741" y="477664"/>
            <a:ext cx="4464496" cy="751136"/>
          </a:xfrm>
          <a:prstGeom prst="rect">
            <a:avLst/>
          </a:prstGeom>
          <a:solidFill>
            <a:schemeClr val="bg1">
              <a:lumMod val="85000"/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СЕРИКГАЛИЙ МУКАТАЕВ</a:t>
            </a: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4767588" y="1534996"/>
            <a:ext cx="4052884" cy="1376992"/>
          </a:xfrm>
        </p:spPr>
        <p:txBody>
          <a:bodyPr>
            <a:noAutofit/>
          </a:bodyPr>
          <a:lstStyle/>
          <a:p>
            <a:pPr algn="just"/>
            <a:br>
              <a:rPr lang="ru-RU" sz="2800" dirty="0"/>
            </a:br>
            <a:r>
              <a:rPr lang="ru-RU" sz="2000" dirty="0"/>
              <a:t>Один из самых молодых девелоперов страны. Победитель регионального этапа конкурса «Молодой предприниматель России» </a:t>
            </a:r>
          </a:p>
        </p:txBody>
      </p:sp>
      <p:sp>
        <p:nvSpPr>
          <p:cNvPr id="15" name="Заголовок 11"/>
          <p:cNvSpPr txBox="1">
            <a:spLocks/>
          </p:cNvSpPr>
          <p:nvPr/>
        </p:nvSpPr>
        <p:spPr>
          <a:xfrm>
            <a:off x="4815931" y="1228800"/>
            <a:ext cx="1296144" cy="388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000" b="1" dirty="0"/>
              <a:t>27 ЛЕТ</a:t>
            </a:r>
          </a:p>
        </p:txBody>
      </p:sp>
      <p:sp>
        <p:nvSpPr>
          <p:cNvPr id="16" name="Заголовок 11"/>
          <p:cNvSpPr txBox="1">
            <a:spLocks/>
          </p:cNvSpPr>
          <p:nvPr/>
        </p:nvSpPr>
        <p:spPr>
          <a:xfrm>
            <a:off x="4756896" y="3331141"/>
            <a:ext cx="4136813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000" b="1" dirty="0"/>
              <a:t>ОСНОВАТЕЛЬ КОМПАНИИ</a:t>
            </a:r>
          </a:p>
          <a:p>
            <a:pPr algn="just"/>
            <a:r>
              <a:rPr lang="ru-RU" sz="2000" b="1" dirty="0"/>
              <a:t>«М-ЛЕВЕЛ»</a:t>
            </a:r>
          </a:p>
        </p:txBody>
      </p:sp>
      <p:sp>
        <p:nvSpPr>
          <p:cNvPr id="17" name="Заголовок 11"/>
          <p:cNvSpPr txBox="1">
            <a:spLocks/>
          </p:cNvSpPr>
          <p:nvPr/>
        </p:nvSpPr>
        <p:spPr>
          <a:xfrm>
            <a:off x="4767563" y="3854946"/>
            <a:ext cx="4052884" cy="5754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br>
              <a:rPr lang="ru-RU" sz="2800" b="1" dirty="0"/>
            </a:br>
            <a:r>
              <a:rPr lang="ru-RU" sz="2000" dirty="0"/>
              <a:t>За 7 лет компания стала лидером в загородной недвижимости.</a:t>
            </a:r>
          </a:p>
        </p:txBody>
      </p:sp>
      <p:sp>
        <p:nvSpPr>
          <p:cNvPr id="18" name="Заголовок 11"/>
          <p:cNvSpPr txBox="1">
            <a:spLocks/>
          </p:cNvSpPr>
          <p:nvPr/>
        </p:nvSpPr>
        <p:spPr>
          <a:xfrm>
            <a:off x="4789985" y="4797152"/>
            <a:ext cx="4198456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/>
              <a:t>ЭКСПЕРТ В ОБЛАСТИ МАЛОЭТАЖНОГО СТРОИТЕЛЬСТВА</a:t>
            </a:r>
          </a:p>
        </p:txBody>
      </p:sp>
      <p:sp>
        <p:nvSpPr>
          <p:cNvPr id="19" name="Заголовок 11"/>
          <p:cNvSpPr txBox="1">
            <a:spLocks/>
          </p:cNvSpPr>
          <p:nvPr/>
        </p:nvSpPr>
        <p:spPr>
          <a:xfrm>
            <a:off x="4788100" y="5373216"/>
            <a:ext cx="4106307" cy="10585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br>
              <a:rPr lang="ru-RU" sz="2800" dirty="0"/>
            </a:br>
            <a:r>
              <a:rPr lang="ru-RU" sz="2000" dirty="0"/>
              <a:t>в наших домах живут более 400 семей!!!</a:t>
            </a:r>
          </a:p>
        </p:txBody>
      </p:sp>
      <p:pic>
        <p:nvPicPr>
          <p:cNvPr id="4098" name="Picture 2" descr="C:\Users\HP\Desktop\VDEVINA-1146-1024x6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13" y="3741768"/>
            <a:ext cx="3759671" cy="250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8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76983" y="1628800"/>
            <a:ext cx="7344816" cy="936104"/>
          </a:xfrm>
          <a:prstGeom prst="rect">
            <a:avLst/>
          </a:prstGeom>
          <a:solidFill>
            <a:schemeClr val="accent5">
              <a:lumMod val="60000"/>
              <a:lumOff val="40000"/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dirty="0">
              <a:solidFill>
                <a:schemeClr val="tx1"/>
              </a:solidFill>
            </a:endParaRPr>
          </a:p>
          <a:p>
            <a:r>
              <a:rPr lang="ru-RU" sz="2400" b="1" dirty="0">
                <a:solidFill>
                  <a:schemeClr val="tx1"/>
                </a:solidFill>
              </a:rPr>
              <a:t>Опыт М-ЛЕВЕЛ</a:t>
            </a:r>
          </a:p>
          <a:p>
            <a:endParaRPr lang="ru-RU" sz="1100" b="1" dirty="0">
              <a:solidFill>
                <a:schemeClr val="tx1"/>
              </a:solidFill>
            </a:endParaRPr>
          </a:p>
          <a:p>
            <a:endParaRPr lang="ru-RU" sz="2400" b="1" dirty="0">
              <a:solidFill>
                <a:schemeClr val="tx1"/>
              </a:solidFill>
            </a:endParaRPr>
          </a:p>
          <a:p>
            <a:endParaRPr lang="ru-RU" sz="2400" b="1" dirty="0">
              <a:solidFill>
                <a:schemeClr val="tx1"/>
              </a:solidFill>
            </a:endParaRPr>
          </a:p>
          <a:p>
            <a:endParaRPr lang="ru-RU" sz="2400" b="1" dirty="0">
              <a:solidFill>
                <a:schemeClr val="tx1"/>
              </a:solidFill>
            </a:endParaRPr>
          </a:p>
          <a:p>
            <a:endParaRPr lang="ru-RU" sz="2400" b="1" dirty="0">
              <a:solidFill>
                <a:schemeClr val="tx1"/>
              </a:solidFill>
            </a:endParaRPr>
          </a:p>
          <a:p>
            <a:endParaRPr lang="ru-RU" sz="2400" b="1" dirty="0">
              <a:solidFill>
                <a:schemeClr val="tx1"/>
              </a:solidFill>
            </a:endParaRPr>
          </a:p>
          <a:p>
            <a:endParaRPr lang="ru-RU" sz="2400" b="1" dirty="0">
              <a:solidFill>
                <a:schemeClr val="tx1"/>
              </a:solidFill>
            </a:endParaRPr>
          </a:p>
          <a:p>
            <a:r>
              <a:rPr lang="ru-RU" sz="2400" b="1" dirty="0">
                <a:solidFill>
                  <a:schemeClr val="tx1"/>
                </a:solidFill>
              </a:rPr>
              <a:t>         </a:t>
            </a:r>
            <a:r>
              <a:rPr lang="ru-RU" sz="4000" b="1" dirty="0">
                <a:solidFill>
                  <a:schemeClr val="tx1"/>
                </a:solidFill>
              </a:rPr>
              <a:t>ЧАСТНЫЕ </a:t>
            </a:r>
          </a:p>
          <a:p>
            <a:r>
              <a:rPr lang="ru-RU" sz="4000" b="1" dirty="0">
                <a:solidFill>
                  <a:schemeClr val="tx1"/>
                </a:solidFill>
              </a:rPr>
              <a:t>        ДОМА</a:t>
            </a:r>
          </a:p>
        </p:txBody>
      </p:sp>
      <p:pic>
        <p:nvPicPr>
          <p:cNvPr id="1026" name="Picture 2" descr="C:\Users\HP\Downloads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161" y="3447653"/>
            <a:ext cx="485922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P\Downloads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683" y="109700"/>
            <a:ext cx="4861019" cy="331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48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6983" y="1340768"/>
            <a:ext cx="7344816" cy="936104"/>
          </a:xfrm>
          <a:prstGeom prst="rect">
            <a:avLst/>
          </a:prstGeom>
          <a:solidFill>
            <a:schemeClr val="accent5">
              <a:lumMod val="60000"/>
              <a:lumOff val="40000"/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dirty="0">
              <a:solidFill>
                <a:schemeClr val="tx1"/>
              </a:solidFill>
            </a:endParaRPr>
          </a:p>
          <a:p>
            <a:r>
              <a:rPr lang="ru-RU" sz="2400" b="1" dirty="0">
                <a:solidFill>
                  <a:schemeClr val="tx1"/>
                </a:solidFill>
              </a:rPr>
              <a:t>Опыт М-ЛЕВЕЛ</a:t>
            </a:r>
          </a:p>
          <a:p>
            <a:endParaRPr lang="ru-RU" sz="2400" b="1" dirty="0">
              <a:solidFill>
                <a:schemeClr val="tx1"/>
              </a:solidFill>
            </a:endParaRPr>
          </a:p>
          <a:p>
            <a:endParaRPr lang="ru-RU" sz="2400" b="1" dirty="0">
              <a:solidFill>
                <a:schemeClr val="tx1"/>
              </a:solidFill>
            </a:endParaRPr>
          </a:p>
          <a:p>
            <a:endParaRPr lang="ru-RU" sz="2400" b="1" dirty="0">
              <a:solidFill>
                <a:schemeClr val="tx1"/>
              </a:solidFill>
            </a:endParaRPr>
          </a:p>
          <a:p>
            <a:endParaRPr lang="ru-RU" sz="2400" b="1" dirty="0">
              <a:solidFill>
                <a:schemeClr val="tx1"/>
              </a:solidFill>
            </a:endParaRPr>
          </a:p>
          <a:p>
            <a:endParaRPr lang="ru-RU" sz="2400" b="1" dirty="0">
              <a:solidFill>
                <a:schemeClr val="tx1"/>
              </a:solidFill>
            </a:endParaRPr>
          </a:p>
          <a:p>
            <a:endParaRPr lang="ru-RU" sz="2400" b="1" dirty="0">
              <a:solidFill>
                <a:schemeClr val="tx1"/>
              </a:solidFill>
            </a:endParaRPr>
          </a:p>
          <a:p>
            <a:r>
              <a:rPr lang="ru-RU" sz="2400" b="1" dirty="0">
                <a:solidFill>
                  <a:schemeClr val="tx1"/>
                </a:solidFill>
              </a:rPr>
              <a:t>         </a:t>
            </a:r>
            <a:r>
              <a:rPr lang="ru-RU" sz="4000" b="1" dirty="0">
                <a:solidFill>
                  <a:schemeClr val="tx1"/>
                </a:solidFill>
              </a:rPr>
              <a:t>ТАУНХАУСЫ</a:t>
            </a:r>
          </a:p>
        </p:txBody>
      </p:sp>
      <p:pic>
        <p:nvPicPr>
          <p:cNvPr id="2050" name="Picture 2" descr="C:\Users\HP\Desktop\Барселона\рендеры таунхаусов\1_Cam_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8" t="3181" r="19703" b="-3807"/>
          <a:stretch/>
        </p:blipFill>
        <p:spPr bwMode="auto">
          <a:xfrm>
            <a:off x="4124325" y="0"/>
            <a:ext cx="5019675" cy="715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485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Барселона\рендеры\IMG-20190911-WA000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89" t="-4061" r="12822" b="-1"/>
          <a:stretch/>
        </p:blipFill>
        <p:spPr bwMode="auto">
          <a:xfrm>
            <a:off x="4415730" y="-308989"/>
            <a:ext cx="4728270" cy="7166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9512" y="1556792"/>
            <a:ext cx="7344816" cy="936104"/>
          </a:xfrm>
          <a:prstGeom prst="rect">
            <a:avLst/>
          </a:prstGeom>
          <a:solidFill>
            <a:schemeClr val="accent5">
              <a:lumMod val="60000"/>
              <a:lumOff val="40000"/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dirty="0">
              <a:solidFill>
                <a:schemeClr val="tx1"/>
              </a:solidFill>
            </a:endParaRPr>
          </a:p>
          <a:p>
            <a:r>
              <a:rPr lang="ru-RU" sz="2400" b="1" dirty="0">
                <a:solidFill>
                  <a:schemeClr val="tx1"/>
                </a:solidFill>
              </a:rPr>
              <a:t>Опыт М-ЛЕВЕЛ</a:t>
            </a:r>
          </a:p>
          <a:p>
            <a:endParaRPr lang="ru-RU" sz="1100" b="1" dirty="0">
              <a:solidFill>
                <a:schemeClr val="tx1"/>
              </a:solidFill>
            </a:endParaRPr>
          </a:p>
          <a:p>
            <a:endParaRPr lang="ru-RU" sz="2400" b="1" dirty="0">
              <a:solidFill>
                <a:schemeClr val="tx1"/>
              </a:solidFill>
            </a:endParaRPr>
          </a:p>
          <a:p>
            <a:endParaRPr lang="ru-RU" sz="2400" b="1" dirty="0">
              <a:solidFill>
                <a:schemeClr val="tx1"/>
              </a:solidFill>
            </a:endParaRPr>
          </a:p>
          <a:p>
            <a:endParaRPr lang="ru-RU" sz="2400" b="1" dirty="0">
              <a:solidFill>
                <a:schemeClr val="tx1"/>
              </a:solidFill>
            </a:endParaRPr>
          </a:p>
          <a:p>
            <a:endParaRPr lang="ru-RU" sz="2400" b="1" dirty="0">
              <a:solidFill>
                <a:schemeClr val="tx1"/>
              </a:solidFill>
            </a:endParaRPr>
          </a:p>
          <a:p>
            <a:r>
              <a:rPr lang="ru-RU" sz="4000" b="1" dirty="0">
                <a:solidFill>
                  <a:schemeClr val="tx1"/>
                </a:solidFill>
              </a:rPr>
              <a:t>      КВАРТИРЫ В </a:t>
            </a:r>
          </a:p>
          <a:p>
            <a:r>
              <a:rPr lang="ru-RU" sz="4000" b="1" dirty="0">
                <a:solidFill>
                  <a:schemeClr val="tx1"/>
                </a:solidFill>
              </a:rPr>
              <a:t>   МАЛОЭТАЖНЫХ </a:t>
            </a:r>
          </a:p>
          <a:p>
            <a:r>
              <a:rPr lang="ru-RU" sz="4000" b="1" dirty="0">
                <a:solidFill>
                  <a:schemeClr val="tx1"/>
                </a:solidFill>
              </a:rPr>
              <a:t>     КОМПЛЕКСАХ</a:t>
            </a:r>
          </a:p>
        </p:txBody>
      </p:sp>
    </p:spTree>
    <p:extLst>
      <p:ext uri="{BB962C8B-B14F-4D97-AF65-F5344CB8AC3E}">
        <p14:creationId xmlns:p14="http://schemas.microsoft.com/office/powerpoint/2010/main" val="2526867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1"/>
          <p:cNvSpPr txBox="1">
            <a:spLocks/>
          </p:cNvSpPr>
          <p:nvPr/>
        </p:nvSpPr>
        <p:spPr>
          <a:xfrm>
            <a:off x="353557" y="1277503"/>
            <a:ext cx="4032449" cy="50405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br>
              <a:rPr lang="ru-RU" sz="2800" dirty="0"/>
            </a:br>
            <a:endParaRPr lang="ru-RU" sz="2800" dirty="0"/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50% вводимого в эксплуатацию жилья в России – малоэтажная застройка (частные дома, </a:t>
            </a:r>
            <a:r>
              <a:rPr lang="ru-RU" sz="2000" dirty="0" err="1"/>
              <a:t>таунхаусы</a:t>
            </a:r>
            <a:r>
              <a:rPr lang="ru-RU" sz="2000" dirty="0"/>
              <a:t>)</a:t>
            </a:r>
          </a:p>
          <a:p>
            <a:pPr algn="just"/>
            <a:endParaRPr lang="ru-RU" sz="2000" dirty="0"/>
          </a:p>
          <a:p>
            <a:pPr marL="342900" indent="-342900" algn="just">
              <a:buFontTx/>
              <a:buChar char="-"/>
            </a:pPr>
            <a:r>
              <a:rPr lang="ru-RU" sz="2000" dirty="0"/>
              <a:t>Рост спроса за 2020 год более 40%; </a:t>
            </a:r>
          </a:p>
          <a:p>
            <a:pPr marL="342900" indent="-342900" algn="just">
              <a:buFontTx/>
              <a:buChar char="-"/>
            </a:pPr>
            <a:r>
              <a:rPr lang="ru-RU" sz="2000" dirty="0"/>
              <a:t>рост стоимости более 30%, </a:t>
            </a:r>
          </a:p>
          <a:p>
            <a:pPr marL="342900" indent="-342900" algn="just">
              <a:buFontTx/>
              <a:buChar char="-"/>
            </a:pPr>
            <a:r>
              <a:rPr lang="ru-RU" sz="2000" dirty="0"/>
              <a:t>земельные участки более         50%.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-    льготного кредитования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- Станет ли массовая застройка ниже ростом в </a:t>
            </a:r>
            <a:r>
              <a:rPr lang="ru-RU" sz="2000" dirty="0" err="1"/>
              <a:t>посткарантинный</a:t>
            </a:r>
            <a:r>
              <a:rPr lang="ru-RU" sz="2000" dirty="0"/>
              <a:t> период? </a:t>
            </a:r>
          </a:p>
          <a:p>
            <a:pPr algn="just"/>
            <a:endParaRPr lang="ru-RU" sz="2000" dirty="0"/>
          </a:p>
        </p:txBody>
      </p:sp>
      <p:pic>
        <p:nvPicPr>
          <p:cNvPr id="8" name="Picture 2" descr="C:\Users\HP\Desktop\Барселона\макеты и логотипы\белый ЛОГОТИП М ЛЕВЕЛ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8" r="79598" b="35358"/>
          <a:stretch/>
        </p:blipFill>
        <p:spPr bwMode="auto">
          <a:xfrm>
            <a:off x="68789" y="1484784"/>
            <a:ext cx="310423" cy="61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HP\Desktop\Барселона\макеты и логотипы\белый ЛОГОТИП М ЛЕВЕЛ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8" r="79598" b="35358"/>
          <a:stretch/>
        </p:blipFill>
        <p:spPr bwMode="auto">
          <a:xfrm>
            <a:off x="51411" y="2852936"/>
            <a:ext cx="310423" cy="61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HP\Desktop\Барселона\макеты и логотипы\белый ЛОГОТИП М ЛЕВЕЛ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8" r="79598" b="35358"/>
          <a:stretch/>
        </p:blipFill>
        <p:spPr bwMode="auto">
          <a:xfrm>
            <a:off x="46161" y="3797783"/>
            <a:ext cx="310423" cy="61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HP\Desktop\Барселона\макеты и логотипы\белый ЛОГОТИП М ЛЕВЕЛ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8" r="79598" b="35358"/>
          <a:stretch/>
        </p:blipFill>
        <p:spPr bwMode="auto">
          <a:xfrm>
            <a:off x="68790" y="5301208"/>
            <a:ext cx="310423" cy="61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HP\Desktop\Барселона\фото жк барселона\2io8bkf91583400262_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0" t="765" r="17713" b="1"/>
          <a:stretch/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9512" y="260648"/>
            <a:ext cx="7344816" cy="936104"/>
          </a:xfrm>
          <a:prstGeom prst="rect">
            <a:avLst/>
          </a:prstGeom>
          <a:solidFill>
            <a:schemeClr val="bg1">
              <a:lumMod val="75000"/>
              <a:alpha val="88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chemeClr val="tx1"/>
                </a:solidFill>
              </a:rPr>
              <a:t>Немного о ФАКТАХ!</a:t>
            </a:r>
          </a:p>
        </p:txBody>
      </p:sp>
    </p:spTree>
    <p:extLst>
      <p:ext uri="{BB962C8B-B14F-4D97-AF65-F5344CB8AC3E}">
        <p14:creationId xmlns:p14="http://schemas.microsoft.com/office/powerpoint/2010/main" val="304127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73" r="5775"/>
          <a:stretch/>
        </p:blipFill>
        <p:spPr>
          <a:xfrm>
            <a:off x="4067944" y="0"/>
            <a:ext cx="5112568" cy="6858000"/>
          </a:xfrm>
          <a:prstGeom prst="rect">
            <a:avLst/>
          </a:prstGeom>
        </p:spPr>
      </p:pic>
      <p:sp>
        <p:nvSpPr>
          <p:cNvPr id="7" name="Заголовок 11"/>
          <p:cNvSpPr txBox="1">
            <a:spLocks/>
          </p:cNvSpPr>
          <p:nvPr/>
        </p:nvSpPr>
        <p:spPr>
          <a:xfrm>
            <a:off x="539552" y="1637543"/>
            <a:ext cx="3384376" cy="41677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br>
              <a:rPr lang="ru-RU" sz="2800" dirty="0"/>
            </a:br>
            <a:endParaRPr lang="ru-RU" sz="2800" dirty="0"/>
          </a:p>
          <a:p>
            <a:pPr algn="l"/>
            <a:r>
              <a:rPr lang="ru-RU" sz="2000" b="1" dirty="0"/>
              <a:t>Основные характеристики:</a:t>
            </a:r>
          </a:p>
          <a:p>
            <a:pPr algn="l"/>
            <a:endParaRPr lang="ru-RU" sz="2000" dirty="0"/>
          </a:p>
          <a:p>
            <a:pPr algn="l"/>
            <a:endParaRPr lang="ru-RU" sz="2000" dirty="0"/>
          </a:p>
          <a:p>
            <a:pPr algn="l"/>
            <a:r>
              <a:rPr lang="ru-RU" sz="2000" dirty="0"/>
              <a:t>Неорганизованные посёлки</a:t>
            </a:r>
          </a:p>
          <a:p>
            <a:pPr algn="l"/>
            <a:endParaRPr lang="ru-RU" sz="2000" dirty="0"/>
          </a:p>
          <a:p>
            <a:pPr algn="l"/>
            <a:r>
              <a:rPr lang="ru-RU" sz="2000" dirty="0"/>
              <a:t>Участки земли по 25-30 соток</a:t>
            </a:r>
          </a:p>
          <a:p>
            <a:pPr algn="l"/>
            <a:endParaRPr lang="ru-RU" sz="2000" dirty="0"/>
          </a:p>
          <a:p>
            <a:pPr algn="l"/>
            <a:r>
              <a:rPr lang="ru-RU" sz="2000" dirty="0"/>
              <a:t>Старая 3-этажная застройка</a:t>
            </a:r>
          </a:p>
          <a:p>
            <a:pPr algn="l"/>
            <a:endParaRPr lang="ru-RU" sz="2000" dirty="0"/>
          </a:p>
          <a:p>
            <a:pPr algn="l"/>
            <a:r>
              <a:rPr lang="ru-RU" sz="2000" dirty="0"/>
              <a:t>Дома площадью 500-600 кв. метров</a:t>
            </a:r>
          </a:p>
          <a:p>
            <a:pPr algn="l"/>
            <a:endParaRPr lang="ru-RU" sz="2000" dirty="0"/>
          </a:p>
          <a:p>
            <a:pPr algn="l"/>
            <a:r>
              <a:rPr lang="ru-RU" sz="2000" dirty="0"/>
              <a:t>Высоко расположенный первый этаж с подъёмом по лестнице</a:t>
            </a:r>
          </a:p>
          <a:p>
            <a:pPr algn="l"/>
            <a:endParaRPr lang="ru-RU" sz="2000" dirty="0"/>
          </a:p>
          <a:p>
            <a:pPr algn="l"/>
            <a:endParaRPr lang="ru-RU" sz="2000" dirty="0"/>
          </a:p>
          <a:p>
            <a:pPr algn="l"/>
            <a:endParaRPr lang="ru-RU" sz="2000" dirty="0"/>
          </a:p>
        </p:txBody>
      </p:sp>
      <p:pic>
        <p:nvPicPr>
          <p:cNvPr id="8" name="Picture 2" descr="C:\Users\HP\Desktop\Барселона\макеты и логотипы\белый ЛОГОТИП М ЛЕВЕЛ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8" r="79598" b="35358"/>
          <a:stretch/>
        </p:blipFill>
        <p:spPr bwMode="auto">
          <a:xfrm>
            <a:off x="192911" y="2082144"/>
            <a:ext cx="310423" cy="61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HP\Desktop\Барселона\макеты и логотипы\белый ЛОГОТИП М ЛЕВЕЛ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8" r="79598" b="35358"/>
          <a:stretch/>
        </p:blipFill>
        <p:spPr bwMode="auto">
          <a:xfrm>
            <a:off x="179513" y="2680303"/>
            <a:ext cx="310423" cy="61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HP\Desktop\Барселона\макеты и логотипы\белый ЛОГОТИП М ЛЕВЕЛ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8" r="79598" b="35358"/>
          <a:stretch/>
        </p:blipFill>
        <p:spPr bwMode="auto">
          <a:xfrm>
            <a:off x="179512" y="3264187"/>
            <a:ext cx="310423" cy="61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HP\Desktop\Барселона\макеты и логотипы\белый ЛОГОТИП М ЛЕВЕЛ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8" r="79598" b="35358"/>
          <a:stretch/>
        </p:blipFill>
        <p:spPr bwMode="auto">
          <a:xfrm>
            <a:off x="183229" y="3888919"/>
            <a:ext cx="310423" cy="61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36512" y="116632"/>
            <a:ext cx="8568952" cy="704322"/>
          </a:xfrm>
          <a:prstGeom prst="rect">
            <a:avLst/>
          </a:prstGeom>
          <a:solidFill>
            <a:schemeClr val="bg1">
              <a:lumMod val="75000"/>
              <a:alpha val="88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Рынок загородной недвижимости в регионах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364088" y="869850"/>
            <a:ext cx="3802430" cy="627131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ВЧЕРА</a:t>
            </a:r>
          </a:p>
        </p:txBody>
      </p:sp>
      <p:pic>
        <p:nvPicPr>
          <p:cNvPr id="14" name="Picture 2" descr="C:\Users\HP\Desktop\Барселона\макеты и логотипы\белый ЛОГОТИП М ЛЕВЕЛ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8" r="79598" b="35358"/>
          <a:stretch/>
        </p:blipFill>
        <p:spPr bwMode="auto">
          <a:xfrm>
            <a:off x="179512" y="4763495"/>
            <a:ext cx="310423" cy="61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51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75" r="12202"/>
          <a:stretch/>
        </p:blipFill>
        <p:spPr>
          <a:xfrm>
            <a:off x="4572000" y="0"/>
            <a:ext cx="4583259" cy="6858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-36512" y="116632"/>
            <a:ext cx="8568952" cy="704322"/>
          </a:xfrm>
          <a:prstGeom prst="rect">
            <a:avLst/>
          </a:prstGeom>
          <a:solidFill>
            <a:schemeClr val="bg1">
              <a:lumMod val="75000"/>
              <a:alpha val="88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Рынок загородной недвижимости в регионах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364088" y="869850"/>
            <a:ext cx="3802430" cy="627131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СЕГОДНЯ</a:t>
            </a:r>
          </a:p>
        </p:txBody>
      </p:sp>
      <p:sp>
        <p:nvSpPr>
          <p:cNvPr id="15" name="Заголовок 11"/>
          <p:cNvSpPr txBox="1">
            <a:spLocks/>
          </p:cNvSpPr>
          <p:nvPr/>
        </p:nvSpPr>
        <p:spPr>
          <a:xfrm>
            <a:off x="652060" y="1805058"/>
            <a:ext cx="3744416" cy="41677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br>
              <a:rPr lang="ru-RU" sz="2800" dirty="0"/>
            </a:br>
            <a:endParaRPr lang="ru-RU" sz="2800" dirty="0"/>
          </a:p>
          <a:p>
            <a:pPr algn="l"/>
            <a:r>
              <a:rPr lang="ru-RU" sz="2000" b="1" dirty="0"/>
              <a:t>Основные характеристики:</a:t>
            </a:r>
          </a:p>
          <a:p>
            <a:pPr algn="l"/>
            <a:endParaRPr lang="ru-RU" sz="100" dirty="0"/>
          </a:p>
          <a:p>
            <a:pPr algn="l"/>
            <a:endParaRPr lang="ru-RU" sz="2000" dirty="0"/>
          </a:p>
          <a:p>
            <a:pPr algn="l"/>
            <a:r>
              <a:rPr lang="ru-RU" sz="2000" dirty="0"/>
              <a:t>Комплексная малоэтажная застройка</a:t>
            </a:r>
          </a:p>
          <a:p>
            <a:pPr algn="l"/>
            <a:endParaRPr lang="ru-RU" sz="2000" dirty="0"/>
          </a:p>
          <a:p>
            <a:pPr algn="l"/>
            <a:r>
              <a:rPr lang="ru-RU" sz="2000" dirty="0"/>
              <a:t>Собственная инфраструктура комплексов</a:t>
            </a:r>
          </a:p>
          <a:p>
            <a:pPr algn="l"/>
            <a:endParaRPr lang="ru-RU" sz="2000" dirty="0"/>
          </a:p>
          <a:p>
            <a:pPr algn="l"/>
            <a:r>
              <a:rPr lang="ru-RU" sz="2000" dirty="0"/>
              <a:t>Единый стиль домов</a:t>
            </a:r>
          </a:p>
          <a:p>
            <a:pPr algn="l"/>
            <a:endParaRPr lang="ru-RU" sz="2000" dirty="0"/>
          </a:p>
          <a:p>
            <a:pPr algn="l"/>
            <a:r>
              <a:rPr lang="ru-RU" sz="2000" dirty="0"/>
              <a:t>Сокращение площади земельных участков</a:t>
            </a:r>
          </a:p>
          <a:p>
            <a:pPr algn="l"/>
            <a:endParaRPr lang="ru-RU" sz="2000" dirty="0"/>
          </a:p>
          <a:p>
            <a:pPr algn="l"/>
            <a:r>
              <a:rPr lang="ru-RU" sz="2000" dirty="0"/>
              <a:t>Уменьшение площади домов</a:t>
            </a:r>
          </a:p>
          <a:p>
            <a:pPr algn="l"/>
            <a:endParaRPr lang="ru-RU" sz="2000" dirty="0"/>
          </a:p>
          <a:p>
            <a:pPr algn="l"/>
            <a:r>
              <a:rPr lang="ru-RU" sz="2000" dirty="0"/>
              <a:t>Эргономичные архитектурные решения и планировки</a:t>
            </a:r>
          </a:p>
          <a:p>
            <a:pPr algn="l"/>
            <a:endParaRPr lang="ru-RU" sz="2000" dirty="0"/>
          </a:p>
          <a:p>
            <a:pPr algn="l"/>
            <a:endParaRPr lang="ru-RU" sz="2000" dirty="0"/>
          </a:p>
          <a:p>
            <a:pPr algn="l"/>
            <a:endParaRPr lang="ru-RU" sz="2000" dirty="0"/>
          </a:p>
          <a:p>
            <a:pPr algn="l"/>
            <a:endParaRPr lang="ru-RU" sz="2000" dirty="0"/>
          </a:p>
        </p:txBody>
      </p:sp>
      <p:pic>
        <p:nvPicPr>
          <p:cNvPr id="16" name="Picture 2" descr="C:\Users\HP\Desktop\Барселона\макеты и логотипы\белый ЛОГОТИП М ЛЕВЕЛ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8" r="79598" b="35358"/>
          <a:stretch/>
        </p:blipFill>
        <p:spPr bwMode="auto">
          <a:xfrm>
            <a:off x="193647" y="1495437"/>
            <a:ext cx="310423" cy="61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HP\Desktop\Барселона\макеты и логотипы\белый ЛОГОТИП М ЛЕВЕЛ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8" r="79598" b="35358"/>
          <a:stretch/>
        </p:blipFill>
        <p:spPr bwMode="auto">
          <a:xfrm>
            <a:off x="193646" y="2391050"/>
            <a:ext cx="310423" cy="61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HP\Desktop\Барселона\макеты и логотипы\белый ЛОГОТИП М ЛЕВЕЛ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8" r="79598" b="35358"/>
          <a:stretch/>
        </p:blipFill>
        <p:spPr bwMode="auto">
          <a:xfrm>
            <a:off x="193647" y="3293334"/>
            <a:ext cx="310423" cy="61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HP\Desktop\Барселона\макеты и логотипы\белый ЛОГОТИП М ЛЕВЕЛ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8" r="79598" b="35358"/>
          <a:stretch/>
        </p:blipFill>
        <p:spPr bwMode="auto">
          <a:xfrm>
            <a:off x="186151" y="3943661"/>
            <a:ext cx="310423" cy="61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HP\Desktop\Барселона\макеты и логотипы\белый ЛОГОТИП М ЛЕВЕЛ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8" r="79598" b="35358"/>
          <a:stretch/>
        </p:blipFill>
        <p:spPr bwMode="auto">
          <a:xfrm>
            <a:off x="186151" y="4828036"/>
            <a:ext cx="310423" cy="61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HP\Desktop\Барселона\макеты и логотипы\белый ЛОГОТИП М ЛЕВЕЛ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8" r="79598" b="35358"/>
          <a:stretch/>
        </p:blipFill>
        <p:spPr bwMode="auto">
          <a:xfrm>
            <a:off x="193648" y="5478363"/>
            <a:ext cx="310423" cy="61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98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254</Words>
  <Application>Microsoft Macintosh PowerPoint</Application>
  <PresentationFormat>Экран (4:3)</PresentationFormat>
  <Paragraphs>108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Презентация PowerPoint</vt:lpstr>
      <vt:lpstr>СЕРИКГАЛИЙ МУКАТАЕВ</vt:lpstr>
      <vt:lpstr> Один из самых молодых девелоперов страны. Победитель регионального этапа конкурса «Молодой предприниматель России»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Microsoft Office User</cp:lastModifiedBy>
  <cp:revision>48</cp:revision>
  <dcterms:created xsi:type="dcterms:W3CDTF">2021-01-25T11:54:26Z</dcterms:created>
  <dcterms:modified xsi:type="dcterms:W3CDTF">2021-03-11T13:06:40Z</dcterms:modified>
</cp:coreProperties>
</file>